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21" r:id="rId5"/>
    <p:sldMasterId id="2147483782" r:id="rId6"/>
  </p:sldMasterIdLst>
  <p:notesMasterIdLst>
    <p:notesMasterId r:id="rId16"/>
  </p:notesMasterIdLst>
  <p:sldIdLst>
    <p:sldId id="257" r:id="rId7"/>
    <p:sldId id="533" r:id="rId8"/>
    <p:sldId id="4202" r:id="rId9"/>
    <p:sldId id="4204" r:id="rId10"/>
    <p:sldId id="4205" r:id="rId11"/>
    <p:sldId id="4203" r:id="rId12"/>
    <p:sldId id="536" r:id="rId13"/>
    <p:sldId id="534" r:id="rId14"/>
    <p:sldId id="420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B9"/>
    <a:srgbClr val="1D9ADD"/>
    <a:srgbClr val="151F28"/>
    <a:srgbClr val="343D44"/>
    <a:srgbClr val="00B7F1"/>
    <a:srgbClr val="00B189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909" autoAdjust="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DEB51-B850-4F9B-B146-D00937AC4471}" type="datetimeFigureOut">
              <a:rPr lang="en-GB"/>
              <a:t>12/08/2022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0C45A-1044-415F-BE28-7A8038BC72DC}" type="slidenum">
              <a:rPr lang="en-GB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866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BA4826-C8A4-42D6-ADD7-153650685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"/>
            <a:ext cx="12191999" cy="685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340338-2D73-4C5C-AB24-A05FF07A448C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7603F9-4F04-47FA-ACC5-9524F822F258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C18C0-B08B-4960-9F7C-60DE10843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13F9C-0AA6-4A17-ADAE-513D5E19C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1E6E7-860D-4946-9F09-17EDDCF7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206FF34-97E2-44D5-BE4C-AE71BACFB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038" y="6384083"/>
            <a:ext cx="5602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1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DCD86-4C94-4BEA-9720-3C29A3DB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BDF4-ED8E-401F-ACCC-A0B3394E6BA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DA077-A44B-4D70-9909-59F94900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69D5F-11DC-4C3A-AEDF-8968ADAD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4E3D50A6-CE77-49DC-B6F5-A0481F2BBC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31" y="320675"/>
            <a:ext cx="1553001" cy="6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69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C18C0-B08B-4960-9F7C-60DE10843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13F9C-0AA6-4A17-ADAE-513D5E19C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9850D-CD14-4175-9E67-4AC085399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1E6E7-860D-4946-9F09-17EDDCF7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DC513-8165-48C5-9259-C2E812D3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65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BA4826-C8A4-42D6-ADD7-153650685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"/>
            <a:ext cx="12191999" cy="685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340338-2D73-4C5C-AB24-A05FF07A448C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7603F9-4F04-47FA-ACC5-9524F822F258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C18C0-B08B-4960-9F7C-60DE10843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13F9C-0AA6-4A17-ADAE-513D5E19C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9850D-CD14-4175-9E67-4AC085399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1E6E7-860D-4946-9F09-17EDDCF7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DC513-8165-48C5-9259-C2E812D3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89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BA4826-C8A4-42D6-ADD7-153650685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59"/>
            <a:ext cx="12191997" cy="685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340338-2D73-4C5C-AB24-A05FF07A448C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7603F9-4F04-47FA-ACC5-9524F822F258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C18C0-B08B-4960-9F7C-60DE10843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13F9C-0AA6-4A17-ADAE-513D5E19C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9850D-CD14-4175-9E67-4AC085399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1E6E7-860D-4946-9F09-17EDDCF7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DC513-8165-48C5-9259-C2E812D3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27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A4084C-DACF-47E0-B812-35202EC6A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59"/>
            <a:ext cx="12191997" cy="6856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1CF7D3-295A-4FC4-9599-4205F619FA6F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E710CB-CC26-47FE-87F5-DDB30BE860DF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1D6EE-F1A1-4235-9D01-A1FC050C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038" y="6384083"/>
            <a:ext cx="5602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56A8C051-7DA9-4BE1-885A-F4F1A3E5E4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405" y="238951"/>
            <a:ext cx="1637195" cy="6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73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A4084C-DACF-47E0-B812-35202EC6A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"/>
            <a:ext cx="12191999" cy="6856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1CF7D3-295A-4FC4-9599-4205F619FA6F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E710CB-CC26-47FE-87F5-DDB30BE860DF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D707A-2D8F-4AB8-BF4A-84DB13CE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936363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ED48-99BB-4EDE-A229-C7DEC8D1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1161-5824-4EF3-B9F1-56EA6121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117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4E88B-F7C2-46A8-8CE6-800FFB35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1173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1D6EE-F1A1-4235-9D01-A1FC050C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038" y="6384083"/>
            <a:ext cx="5602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8FEEA81-09C5-49D9-A973-E1E138E6DB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730" y="280893"/>
            <a:ext cx="1311946" cy="8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79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A4084C-DACF-47E0-B812-35202EC6A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59"/>
            <a:ext cx="12191997" cy="6856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1CF7D3-295A-4FC4-9599-4205F619FA6F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E710CB-CC26-47FE-87F5-DDB30BE860DF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D707A-2D8F-4AB8-BF4A-84DB13CE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936363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ED48-99BB-4EDE-A229-C7DEC8D1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1161-5824-4EF3-B9F1-56EA6121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117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4E88B-F7C2-46A8-8CE6-800FFB35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1173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1D6EE-F1A1-4235-9D01-A1FC050C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038" y="6384083"/>
            <a:ext cx="5602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8FEEA81-09C5-49D9-A973-E1E138E6DB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730" y="280893"/>
            <a:ext cx="1311946" cy="8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528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CF8269-5CDB-42ED-8714-61D1653C5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"/>
            <a:ext cx="12191999" cy="685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571D78-7616-41A5-BE6A-5F29534D20F8}"/>
              </a:ext>
            </a:extLst>
          </p:cNvPr>
          <p:cNvSpPr/>
          <p:nvPr userDrawn="1"/>
        </p:nvSpPr>
        <p:spPr>
          <a:xfrm>
            <a:off x="1" y="0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346A2-F38C-4936-A79F-0BEEC60EACFF}"/>
              </a:ext>
            </a:extLst>
          </p:cNvPr>
          <p:cNvSpPr/>
          <p:nvPr userDrawn="1"/>
        </p:nvSpPr>
        <p:spPr>
          <a:xfrm>
            <a:off x="10542050" y="0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E9ABF78-9F90-4155-8866-C90B60E9DDD7}"/>
              </a:ext>
            </a:extLst>
          </p:cNvPr>
          <p:cNvSpPr txBox="1">
            <a:spLocks/>
          </p:cNvSpPr>
          <p:nvPr userDrawn="1"/>
        </p:nvSpPr>
        <p:spPr>
          <a:xfrm>
            <a:off x="11392038" y="108790"/>
            <a:ext cx="560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D707A-2D8F-4AB8-BF4A-84DB13CE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1009874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ED48-99BB-4EDE-A229-C7DEC8D1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1161-5824-4EF3-B9F1-56EA6121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4E88B-F7C2-46A8-8CE6-800FFB35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8FEEA81-09C5-49D9-A973-E1E138E6DB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86" y="5866513"/>
            <a:ext cx="1311946" cy="8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0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CF8269-5CDB-42ED-8714-61D1653C5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59"/>
            <a:ext cx="12191997" cy="685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571D78-7616-41A5-BE6A-5F29534D20F8}"/>
              </a:ext>
            </a:extLst>
          </p:cNvPr>
          <p:cNvSpPr/>
          <p:nvPr userDrawn="1"/>
        </p:nvSpPr>
        <p:spPr>
          <a:xfrm>
            <a:off x="1" y="0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346A2-F38C-4936-A79F-0BEEC60EACFF}"/>
              </a:ext>
            </a:extLst>
          </p:cNvPr>
          <p:cNvSpPr/>
          <p:nvPr userDrawn="1"/>
        </p:nvSpPr>
        <p:spPr>
          <a:xfrm>
            <a:off x="10542050" y="0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E9ABF78-9F90-4155-8866-C90B60E9DDD7}"/>
              </a:ext>
            </a:extLst>
          </p:cNvPr>
          <p:cNvSpPr txBox="1">
            <a:spLocks/>
          </p:cNvSpPr>
          <p:nvPr userDrawn="1"/>
        </p:nvSpPr>
        <p:spPr>
          <a:xfrm>
            <a:off x="11392038" y="108790"/>
            <a:ext cx="560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D707A-2D8F-4AB8-BF4A-84DB13CE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1009874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ED48-99BB-4EDE-A229-C7DEC8D1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1161-5824-4EF3-B9F1-56EA6121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4E88B-F7C2-46A8-8CE6-800FFB35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E8FEEA81-09C5-49D9-A973-E1E138E6DB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86" y="5866513"/>
            <a:ext cx="1311946" cy="8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20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ADF1-62FC-49B4-A6F7-72027A21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3126B-CF06-49CD-997E-7F995C0A4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30D78-10B1-428D-B892-33DD9FE0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9B127-3B40-44DB-8863-C689DEC4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A55F3-4EFC-4B18-A5FF-A3110062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9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BA4826-C8A4-42D6-ADD7-153650685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59"/>
            <a:ext cx="12191997" cy="685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340338-2D73-4C5C-AB24-A05FF07A448C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7603F9-4F04-47FA-ACC5-9524F822F258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C18C0-B08B-4960-9F7C-60DE10843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13F9C-0AA6-4A17-ADAE-513D5E19C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1E6E7-860D-4946-9F09-17EDDCF7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010451F-B1D6-4046-B6B9-5BE4FF6A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038" y="6384083"/>
            <a:ext cx="5602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19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D2B07-B178-48CD-9715-46E333716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1C100-CA5E-45E0-A839-6BE4948ED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0171-AFC4-4098-AFCA-206E735DA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5172B-91DA-4E7F-8FC5-D3714422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C968E-BF1B-41E3-ACF2-511732E0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0E37-314C-48B2-ADCC-FAF41375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021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AEF8D-24F9-42E6-8CA1-B58D4870F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1F5B-12A8-4B9D-A6EA-E16B77363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76A54-5A55-4DBC-B578-E9DC833D7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56BC1-0B1D-495B-AF1D-B9F56E1D4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D5AF7D-3FB3-4211-8106-86249591D9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0E8A5F-1CCD-4613-820D-06595D57E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03B569-3A85-46AC-A074-FAB6BAC25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D6AD0C-D330-40CC-A52B-EBC1F32D0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55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0A72-35A4-4213-8A8B-B1B1B8D5A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2253F9-88A7-40B2-AC15-35A97A9A9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E2583E-983E-455D-9E98-BBD4119F2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646CC4-C85A-47A6-A57F-A9F314FAF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85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ADCD86-4C94-4BEA-9720-3C29A3DB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DA077-A44B-4D70-9909-59F949006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69D5F-11DC-4C3A-AEDF-8968ADAD8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070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3868-A6E5-4815-9D4D-77C00288C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E47BC-255E-4915-A361-2082A1273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85C10-BB7C-480A-BBC3-2D4C7D85F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A6452-D734-44DF-8BCA-5D5D3C330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2F514-D1A9-4BBB-A2A2-E96DD0621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4D40D-3F43-402A-B7CD-A2C33841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15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BECBA-A624-4FF8-AAED-AA0C63CCF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CB7BC6-09A0-489F-8A12-B1C131D25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5BBF69-6899-4E66-86C1-FD7814DAD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175196-822F-4E9B-82E2-F59C0268E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36693-A6CF-4191-B6F3-078F150D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75460-9839-4322-A8FE-367EA0F6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36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5B349-9CBC-4151-915E-5015EFC0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1E584A-5155-4300-BEC9-B6EF0D9F4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14671-BA38-4C66-9766-CAABF8A24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E5E0E-34A2-497C-8D52-2B3DFC764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1FD39-B116-414C-91D2-8DCA1036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15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367359-39D0-419F-A01D-4EF8CC58BE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13C43F-801B-4271-AF68-19259F6ADE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5FE93-203C-4B60-9FB9-5290E4AF4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5C2CA-F25D-456A-A33F-F2C932909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32505-06FB-4BD2-A3ED-1622EF7D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6925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2345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6"/>
            <a:ext cx="2844800" cy="454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46225" y="6433587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2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200" b="1" kern="0" dirty="0">
              <a:solidFill>
                <a:schemeClr val="bg1"/>
              </a:solidFill>
              <a:latin typeface="Univers 57 Condens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711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A4084C-DACF-47E0-B812-35202EC6A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"/>
            <a:ext cx="12191999" cy="6856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1CF7D3-295A-4FC4-9599-4205F619FA6F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E710CB-CC26-47FE-87F5-DDB30BE860DF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D707A-2D8F-4AB8-BF4A-84DB13CE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9363635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ED48-99BB-4EDE-A229-C7DEC8D1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4E88B-F7C2-46A8-8CE6-800FFB35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1173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1D6EE-F1A1-4235-9D01-A1FC050C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038" y="6384083"/>
            <a:ext cx="5602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8B71AF18-9362-4D80-9492-DEA7C34680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31" y="320675"/>
            <a:ext cx="1553001" cy="6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10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38894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87925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3952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512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76255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43253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1393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83944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30087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4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A4084C-DACF-47E0-B812-35202EC6A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"/>
            <a:ext cx="12191999" cy="6856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5D707A-2D8F-4AB8-BF4A-84DB13CE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9363635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ED48-99BB-4EDE-A229-C7DEC8D1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4E88B-F7C2-46A8-8CE6-800FFB35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1173"/>
            <a:ext cx="4114800" cy="365125"/>
          </a:xfrm>
        </p:spPr>
        <p:txBody>
          <a:bodyPr/>
          <a:lstStyle>
            <a:lvl1pPr>
              <a:defRPr>
                <a:solidFill>
                  <a:srgbClr val="005CB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1D6EE-F1A1-4235-9D01-A1FC050C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038" y="6384083"/>
            <a:ext cx="560294" cy="365125"/>
          </a:xfrm>
        </p:spPr>
        <p:txBody>
          <a:bodyPr/>
          <a:lstStyle>
            <a:lvl1pPr>
              <a:defRPr>
                <a:solidFill>
                  <a:srgbClr val="005CB9"/>
                </a:solidFill>
              </a:defRPr>
            </a:lvl1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8B71AF18-9362-4D80-9492-DEA7C34680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31" y="320675"/>
            <a:ext cx="1553001" cy="6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711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3962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2755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785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2958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487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4517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2515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72117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13991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3472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A4084C-DACF-47E0-B812-35202EC6A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59"/>
            <a:ext cx="12191997" cy="6856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1CF7D3-295A-4FC4-9599-4205F619FA6F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E710CB-CC26-47FE-87F5-DDB30BE860DF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D707A-2D8F-4AB8-BF4A-84DB13CE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9363635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ED48-99BB-4EDE-A229-C7DEC8D1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4E88B-F7C2-46A8-8CE6-800FFB35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1173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1D6EE-F1A1-4235-9D01-A1FC050C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038" y="6384083"/>
            <a:ext cx="5602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C35A2A71-26D8-434C-8DE2-C40D58DB1F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31" y="320675"/>
            <a:ext cx="1553001" cy="6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07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22021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4954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1050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43951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8175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37681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12553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55684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61976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5167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CF8269-5CDB-42ED-8714-61D1653C5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"/>
            <a:ext cx="12191999" cy="685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571D78-7616-41A5-BE6A-5F29534D20F8}"/>
              </a:ext>
            </a:extLst>
          </p:cNvPr>
          <p:cNvSpPr/>
          <p:nvPr userDrawn="1"/>
        </p:nvSpPr>
        <p:spPr>
          <a:xfrm>
            <a:off x="1" y="0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346A2-F38C-4936-A79F-0BEEC60EACFF}"/>
              </a:ext>
            </a:extLst>
          </p:cNvPr>
          <p:cNvSpPr/>
          <p:nvPr userDrawn="1"/>
        </p:nvSpPr>
        <p:spPr>
          <a:xfrm>
            <a:off x="10542050" y="0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E9ABF78-9F90-4155-8866-C90B60E9DDD7}"/>
              </a:ext>
            </a:extLst>
          </p:cNvPr>
          <p:cNvSpPr txBox="1">
            <a:spLocks/>
          </p:cNvSpPr>
          <p:nvPr userDrawn="1"/>
        </p:nvSpPr>
        <p:spPr>
          <a:xfrm>
            <a:off x="11392038" y="108790"/>
            <a:ext cx="560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D707A-2D8F-4AB8-BF4A-84DB13CE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10098742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ED48-99BB-4EDE-A229-C7DEC8D1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4E88B-F7C2-46A8-8CE6-800FFB35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46DDFD50-A4A2-434F-9812-2A3FC47CCC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31" y="5968240"/>
            <a:ext cx="1553001" cy="6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293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2543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18942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0602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0465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3040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9977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61668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3109E0-D257-443B-A08D-34D996C6C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7267" y="6423728"/>
            <a:ext cx="486937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1913845E-9461-4740-8D0F-4755B184F6A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84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26683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1"/>
            <a:ext cx="10972800" cy="4906963"/>
          </a:xfrm>
        </p:spPr>
        <p:txBody>
          <a:bodyPr>
            <a:normAutofit/>
          </a:bodyPr>
          <a:lstStyle>
            <a:lvl1pPr>
              <a:defRPr sz="2000"/>
            </a:lvl1pPr>
            <a:lvl2pPr marL="742950" indent="-285750">
              <a:buFont typeface="Arial" pitchFamily="34" charset="0"/>
              <a:buChar char="•"/>
              <a:defRPr sz="1800"/>
            </a:lvl2pPr>
            <a:lvl3pPr>
              <a:defRPr sz="1800"/>
            </a:lvl3pPr>
            <a:lvl4pPr marL="1600200" indent="-228600">
              <a:buFont typeface="Arial" pitchFamily="34" charset="0"/>
              <a:buChar char="•"/>
              <a:defRPr sz="1600"/>
            </a:lvl4pPr>
            <a:lvl5pPr marL="2057400" indent="-22860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D8073-AB6D-434C-B0D4-0F96F924D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8" y="0"/>
            <a:ext cx="12189023" cy="6857999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BFC302D-ED6B-4459-A119-FB9CEA99BAEB}"/>
              </a:ext>
            </a:extLst>
          </p:cNvPr>
          <p:cNvSpPr txBox="1">
            <a:spLocks/>
          </p:cNvSpPr>
          <p:nvPr userDrawn="1"/>
        </p:nvSpPr>
        <p:spPr>
          <a:xfrm>
            <a:off x="8444810" y="6403877"/>
            <a:ext cx="2844800" cy="331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© 2021 MOTION METRICS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BBE273A-2053-4480-967D-E40ABB05D6A5}"/>
              </a:ext>
            </a:extLst>
          </p:cNvPr>
          <p:cNvSpPr txBox="1">
            <a:spLocks/>
          </p:cNvSpPr>
          <p:nvPr userDrawn="1"/>
        </p:nvSpPr>
        <p:spPr>
          <a:xfrm>
            <a:off x="11616182" y="6352203"/>
            <a:ext cx="5442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1913845E-9461-4740-8D0F-4755B184F6A0}" type="slidenum">
              <a:rPr lang="en-US" sz="1800" b="1" kern="0" smtClean="0">
                <a:solidFill>
                  <a:schemeClr val="bg1"/>
                </a:solidFill>
                <a:latin typeface="Univers 57 Condensed" pitchFamily="34" charset="0"/>
              </a:rPr>
              <a:pPr algn="ctr">
                <a:defRPr/>
              </a:pPr>
              <a:t>‹#›</a:t>
            </a:fld>
            <a:endParaRPr lang="en-US" sz="1800" b="1" kern="0">
              <a:solidFill>
                <a:schemeClr val="bg1"/>
              </a:solidFill>
              <a:latin typeface="Univers 57 Condensed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8376E97-E6D6-4962-83E4-4A5D9FFEC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DBE5B463-35E9-4E15-B4ED-F126DC4C148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66863"/>
            <a:ext cx="10972800" cy="4637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459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CF8269-5CDB-42ED-8714-61D1653C5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59"/>
            <a:ext cx="12191997" cy="685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571D78-7616-41A5-BE6A-5F29534D20F8}"/>
              </a:ext>
            </a:extLst>
          </p:cNvPr>
          <p:cNvSpPr/>
          <p:nvPr userDrawn="1"/>
        </p:nvSpPr>
        <p:spPr>
          <a:xfrm>
            <a:off x="1" y="0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346A2-F38C-4936-A79F-0BEEC60EACFF}"/>
              </a:ext>
            </a:extLst>
          </p:cNvPr>
          <p:cNvSpPr/>
          <p:nvPr userDrawn="1"/>
        </p:nvSpPr>
        <p:spPr>
          <a:xfrm>
            <a:off x="10542050" y="0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E9ABF78-9F90-4155-8866-C90B60E9DDD7}"/>
              </a:ext>
            </a:extLst>
          </p:cNvPr>
          <p:cNvSpPr txBox="1">
            <a:spLocks/>
          </p:cNvSpPr>
          <p:nvPr userDrawn="1"/>
        </p:nvSpPr>
        <p:spPr>
          <a:xfrm>
            <a:off x="11392038" y="108790"/>
            <a:ext cx="560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D707A-2D8F-4AB8-BF4A-84DB13CE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10098742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ED48-99BB-4EDE-A229-C7DEC8D1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4E88B-F7C2-46A8-8CE6-800FFB35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BC9A0AC6-4874-4A5B-8F6C-0C62792B35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31" y="5968240"/>
            <a:ext cx="1553001" cy="6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456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 sg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300" y="190500"/>
            <a:ext cx="1866900" cy="56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659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206F6D-5103-433C-8954-6236E5336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59"/>
            <a:ext cx="12191997" cy="685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FB2F2D-764F-4403-A79D-639D4DF255C8}"/>
              </a:ext>
            </a:extLst>
          </p:cNvPr>
          <p:cNvSpPr/>
          <p:nvPr userDrawn="1"/>
        </p:nvSpPr>
        <p:spPr>
          <a:xfrm>
            <a:off x="1" y="0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D1885E-6C8F-439E-821E-4E367954DC61}"/>
              </a:ext>
            </a:extLst>
          </p:cNvPr>
          <p:cNvSpPr/>
          <p:nvPr userDrawn="1"/>
        </p:nvSpPr>
        <p:spPr>
          <a:xfrm>
            <a:off x="10542050" y="0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18B3A50-75A9-4C77-8370-B60DA6114D4E}"/>
              </a:ext>
            </a:extLst>
          </p:cNvPr>
          <p:cNvSpPr txBox="1">
            <a:spLocks/>
          </p:cNvSpPr>
          <p:nvPr userDrawn="1"/>
        </p:nvSpPr>
        <p:spPr>
          <a:xfrm>
            <a:off x="11392038" y="108790"/>
            <a:ext cx="560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C985B38-0897-484C-95DC-640642924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1009874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3D87736-38F8-485E-80F1-413427FA7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05945AB-EC84-4A67-ADE1-2649852188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B523BDF4-ED8E-401F-ACCC-A0B3394E6BA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260BEDE-C112-4D48-AD2E-204D5C8B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462321-0F75-4C72-B8D8-07286A3966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0386" y="6021050"/>
            <a:ext cx="1311946" cy="51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4993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BA4826-C8A4-42D6-ADD7-153650685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"/>
            <a:ext cx="12191999" cy="685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340338-2D73-4C5C-AB24-A05FF07A448C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7603F9-4F04-47FA-ACC5-9524F822F258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C18C0-B08B-4960-9F7C-60DE10843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13F9C-0AA6-4A17-ADAE-513D5E19C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9850D-CD14-4175-9E67-4AC085399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BDF4-ED8E-401F-ACCC-A0B3394E6BA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1E6E7-860D-4946-9F09-17EDDCF7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DC513-8165-48C5-9259-C2E812D3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59E176-69D3-4C0D-BE64-44F657AE3B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8556" y="306132"/>
            <a:ext cx="1463543" cy="57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24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ABA4826-C8A4-42D6-ADD7-153650685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59"/>
            <a:ext cx="12191997" cy="685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340338-2D73-4C5C-AB24-A05FF07A448C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7603F9-4F04-47FA-ACC5-9524F822F258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C18C0-B08B-4960-9F7C-60DE10843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913F9C-0AA6-4A17-ADAE-513D5E19CC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9850D-CD14-4175-9E67-4AC085399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BDF4-ED8E-401F-ACCC-A0B3394E6BA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B1E6E7-860D-4946-9F09-17EDDCF7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DC513-8165-48C5-9259-C2E812D38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1B33AA-894E-4F1B-938D-7318AFCE91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8556" y="306132"/>
            <a:ext cx="1463543" cy="57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532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A4084C-DACF-47E0-B812-35202EC6A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59"/>
            <a:ext cx="12191997" cy="6856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1CF7D3-295A-4FC4-9599-4205F619FA6F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E710CB-CC26-47FE-87F5-DDB30BE860DF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1D6EE-F1A1-4235-9D01-A1FC050C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038" y="6384083"/>
            <a:ext cx="5602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E87A95-FEA6-4902-A781-0162129B13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8556" y="306132"/>
            <a:ext cx="1463543" cy="57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388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A4084C-DACF-47E0-B812-35202EC6A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"/>
            <a:ext cx="12191999" cy="6856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1CF7D3-295A-4FC4-9599-4205F619FA6F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E710CB-CC26-47FE-87F5-DDB30BE860DF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D707A-2D8F-4AB8-BF4A-84DB13CE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936363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ED48-99BB-4EDE-A229-C7DEC8D1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1161-5824-4EF3-B9F1-56EA6121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117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23BDF4-ED8E-401F-ACCC-A0B3394E6BAE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4E88B-F7C2-46A8-8CE6-800FFB35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1173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1D6EE-F1A1-4235-9D01-A1FC050C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2038" y="6384083"/>
            <a:ext cx="5602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799FE9-160C-4D2D-8972-CC080F511C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8556" y="306132"/>
            <a:ext cx="1463543" cy="57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714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7A4084C-DACF-47E0-B812-35202EC6A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59"/>
            <a:ext cx="12191997" cy="6856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1CF7D3-295A-4FC4-9599-4205F619FA6F}"/>
              </a:ext>
            </a:extLst>
          </p:cNvPr>
          <p:cNvSpPr/>
          <p:nvPr userDrawn="1"/>
        </p:nvSpPr>
        <p:spPr>
          <a:xfrm>
            <a:off x="1" y="6275293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E710CB-CC26-47FE-87F5-DDB30BE860DF}"/>
              </a:ext>
            </a:extLst>
          </p:cNvPr>
          <p:cNvSpPr/>
          <p:nvPr userDrawn="1"/>
        </p:nvSpPr>
        <p:spPr>
          <a:xfrm>
            <a:off x="10542050" y="6275293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D707A-2D8F-4AB8-BF4A-84DB13CE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936363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ED48-99BB-4EDE-A229-C7DEC8D1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1161-5824-4EF3-B9F1-56EA6121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40117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23BDF4-ED8E-401F-ACCC-A0B3394E6BAE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4E88B-F7C2-46A8-8CE6-800FFB35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1173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F1D6EE-F1A1-4235-9D01-A1FC050C7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422" y="6394544"/>
            <a:ext cx="560294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D7F2EB-4480-4D34-897C-CCBDC4BE2AF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8556" y="306132"/>
            <a:ext cx="1463543" cy="57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92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CF8269-5CDB-42ED-8714-61D1653C5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9"/>
            <a:ext cx="12191999" cy="685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571D78-7616-41A5-BE6A-5F29534D20F8}"/>
              </a:ext>
            </a:extLst>
          </p:cNvPr>
          <p:cNvSpPr/>
          <p:nvPr userDrawn="1"/>
        </p:nvSpPr>
        <p:spPr>
          <a:xfrm>
            <a:off x="1" y="0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346A2-F38C-4936-A79F-0BEEC60EACFF}"/>
              </a:ext>
            </a:extLst>
          </p:cNvPr>
          <p:cNvSpPr/>
          <p:nvPr userDrawn="1"/>
        </p:nvSpPr>
        <p:spPr>
          <a:xfrm>
            <a:off x="10542050" y="0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E9ABF78-9F90-4155-8866-C90B60E9DDD7}"/>
              </a:ext>
            </a:extLst>
          </p:cNvPr>
          <p:cNvSpPr txBox="1">
            <a:spLocks/>
          </p:cNvSpPr>
          <p:nvPr userDrawn="1"/>
        </p:nvSpPr>
        <p:spPr>
          <a:xfrm>
            <a:off x="11392038" y="108790"/>
            <a:ext cx="560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D707A-2D8F-4AB8-BF4A-84DB13CE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1009874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ED48-99BB-4EDE-A229-C7DEC8D1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1161-5824-4EF3-B9F1-56EA6121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BDF4-ED8E-401F-ACCC-A0B3394E6BA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4E88B-F7C2-46A8-8CE6-800FFB35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EEA81-09C5-49D9-A973-E1E138E6DB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0386" y="6008519"/>
            <a:ext cx="1311946" cy="51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183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CF8269-5CDB-42ED-8714-61D1653C5F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59"/>
            <a:ext cx="12191997" cy="68568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571D78-7616-41A5-BE6A-5F29534D20F8}"/>
              </a:ext>
            </a:extLst>
          </p:cNvPr>
          <p:cNvSpPr/>
          <p:nvPr userDrawn="1"/>
        </p:nvSpPr>
        <p:spPr>
          <a:xfrm>
            <a:off x="1" y="0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346A2-F38C-4936-A79F-0BEEC60EACFF}"/>
              </a:ext>
            </a:extLst>
          </p:cNvPr>
          <p:cNvSpPr/>
          <p:nvPr userDrawn="1"/>
        </p:nvSpPr>
        <p:spPr>
          <a:xfrm>
            <a:off x="10542050" y="0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E9ABF78-9F90-4155-8866-C90B60E9DDD7}"/>
              </a:ext>
            </a:extLst>
          </p:cNvPr>
          <p:cNvSpPr txBox="1">
            <a:spLocks/>
          </p:cNvSpPr>
          <p:nvPr userDrawn="1"/>
        </p:nvSpPr>
        <p:spPr>
          <a:xfrm>
            <a:off x="11392038" y="108790"/>
            <a:ext cx="560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5D707A-2D8F-4AB8-BF4A-84DB13CE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1009874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ED48-99BB-4EDE-A229-C7DEC8D1E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E1161-5824-4EF3-B9F1-56EA6121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3BDF4-ED8E-401F-ACCC-A0B3394E6BA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4E88B-F7C2-46A8-8CE6-800FFB35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EEA81-09C5-49D9-A973-E1E138E6DB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0386" y="6008519"/>
            <a:ext cx="1311946" cy="51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70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CECF30B-AEA0-4765-BBC9-DA306CC573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59"/>
            <a:ext cx="12191997" cy="68568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EA29178-019A-4536-9DF4-D888C85DBCED}"/>
              </a:ext>
            </a:extLst>
          </p:cNvPr>
          <p:cNvSpPr/>
          <p:nvPr userDrawn="1"/>
        </p:nvSpPr>
        <p:spPr>
          <a:xfrm>
            <a:off x="1" y="0"/>
            <a:ext cx="10542050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1B57AD-026B-4176-A26A-3E4E36A49DFF}"/>
              </a:ext>
            </a:extLst>
          </p:cNvPr>
          <p:cNvSpPr/>
          <p:nvPr userDrawn="1"/>
        </p:nvSpPr>
        <p:spPr>
          <a:xfrm>
            <a:off x="10542050" y="0"/>
            <a:ext cx="1649949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18BCCAA-D485-4129-93F2-00D8B8F987CC}"/>
              </a:ext>
            </a:extLst>
          </p:cNvPr>
          <p:cNvSpPr txBox="1">
            <a:spLocks/>
          </p:cNvSpPr>
          <p:nvPr userDrawn="1"/>
        </p:nvSpPr>
        <p:spPr>
          <a:xfrm>
            <a:off x="11392038" y="108790"/>
            <a:ext cx="5602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6A48A55-5F29-431B-84AB-1A2C8D55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0675"/>
            <a:ext cx="1009874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10A7948-7EA4-4A60-908F-DA96E464A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50677E88-782D-4D44-8843-F4AF65AB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B523BDF4-ED8E-401F-ACCC-A0B3394E6BA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7FCAB950-2EFB-4C3B-9A6F-3DF4A6D2E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2F04E4-F64C-452F-9041-AC2AE8DB15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0386" y="6008519"/>
            <a:ext cx="1311946" cy="51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386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ADF1-62FC-49B4-A6F7-72027A21A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93126B-CF06-49CD-997E-7F995C0A42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30D78-10B1-428D-B892-33DD9FE0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23BDF4-ED8E-401F-ACCC-A0B3394E6BAE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9B127-3B40-44DB-8863-C689DEC4F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A55F3-4EFC-4B18-A5FF-A3110062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10974481-1761-4FCD-B779-1D47E1C931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31" y="320675"/>
            <a:ext cx="1553001" cy="6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855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056A41F-1402-5A2B-D084-6AEBA24B4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27795"/>
            <a:ext cx="12191997" cy="68568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B5C94CC-09D0-2AA6-E199-B0FDC609519D}"/>
              </a:ext>
            </a:extLst>
          </p:cNvPr>
          <p:cNvSpPr/>
          <p:nvPr userDrawn="1"/>
        </p:nvSpPr>
        <p:spPr>
          <a:xfrm>
            <a:off x="0" y="6275293"/>
            <a:ext cx="11321151" cy="582707"/>
          </a:xfrm>
          <a:prstGeom prst="rect">
            <a:avLst/>
          </a:prstGeom>
          <a:solidFill>
            <a:srgbClr val="005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F1B786-CABB-1D64-AAC2-EB3E00A1523D}"/>
              </a:ext>
            </a:extLst>
          </p:cNvPr>
          <p:cNvSpPr/>
          <p:nvPr userDrawn="1"/>
        </p:nvSpPr>
        <p:spPr>
          <a:xfrm>
            <a:off x="11321151" y="6275293"/>
            <a:ext cx="870848" cy="582707"/>
          </a:xfrm>
          <a:prstGeom prst="rect">
            <a:avLst/>
          </a:prstGeom>
          <a:solidFill>
            <a:srgbClr val="1D9A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333F5D-386A-49A3-8E92-09AA904AD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8911" y="-11291"/>
            <a:ext cx="7634175" cy="1204463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3200" b="1" dirty="0">
                <a:solidFill>
                  <a:srgbClr val="1D354F"/>
                </a:solidFill>
                <a:effectLst>
                  <a:outerShdw blurRad="50800" dist="38100" dir="2700000" algn="tl">
                    <a:srgbClr val="000000">
                      <a:alpha val="20000"/>
                    </a:srgbClr>
                  </a:outerShdw>
                </a:effectLst>
                <a:latin typeface="Roboto"/>
                <a:ea typeface="Roboto"/>
                <a:cs typeface="Calibri Light"/>
              </a:defRPr>
            </a:lvl1pPr>
          </a:lstStyle>
          <a:p>
            <a:pPr lvl="0" algn="ctr"/>
            <a:r>
              <a:rPr lang="en-US" dirty="0"/>
              <a:t>Click to edit Master title style</a:t>
            </a:r>
          </a:p>
        </p:txBody>
      </p:sp>
      <p:pic>
        <p:nvPicPr>
          <p:cNvPr id="10" name="Picture 9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D6018D2D-E660-0205-89F5-B93C16C729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31" y="320675"/>
            <a:ext cx="1553001" cy="611135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FAF990F2-7E72-25CE-CB85-0CBF7C8D22B3}"/>
              </a:ext>
            </a:extLst>
          </p:cNvPr>
          <p:cNvSpPr txBox="1">
            <a:spLocks/>
          </p:cNvSpPr>
          <p:nvPr userDrawn="1"/>
        </p:nvSpPr>
        <p:spPr>
          <a:xfrm>
            <a:off x="11321150" y="6384083"/>
            <a:ext cx="8708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913845E-9461-4740-8D0F-4755B184F6A0}" type="slidenum">
              <a:rPr lang="en-US" sz="1600" smtClean="0">
                <a:solidFill>
                  <a:schemeClr val="bg1">
                    <a:lumMod val="9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pPr algn="ctr"/>
              <a:t>‹#›</a:t>
            </a:fld>
            <a:endParaRPr lang="en-US" sz="1600" dirty="0">
              <a:solidFill>
                <a:schemeClr val="bg1">
                  <a:lumMod val="9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3A5F7-8DED-D5CC-2B45-8F9C70627168}"/>
              </a:ext>
            </a:extLst>
          </p:cNvPr>
          <p:cNvSpPr txBox="1"/>
          <p:nvPr userDrawn="1"/>
        </p:nvSpPr>
        <p:spPr>
          <a:xfrm>
            <a:off x="355627" y="6267058"/>
            <a:ext cx="2399975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bg1">
                    <a:lumMod val="85000"/>
                  </a:schemeClr>
                </a:solidFill>
                <a:latin typeface="Roboto Condensed"/>
                <a:ea typeface="Roboto Condensed"/>
              </a:rPr>
              <a:t>CONFIDENTIAL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Roboto Condensed"/>
              <a:ea typeface="Roboto Condensed"/>
            </a:endParaRPr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F3ED2DF9-9D13-2BFB-46A0-05637D01B92F}"/>
              </a:ext>
            </a:extLst>
          </p:cNvPr>
          <p:cNvSpPr txBox="1">
            <a:spLocks/>
          </p:cNvSpPr>
          <p:nvPr userDrawn="1"/>
        </p:nvSpPr>
        <p:spPr>
          <a:xfrm>
            <a:off x="355628" y="6581713"/>
            <a:ext cx="2621577" cy="2527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© 2022 WEIR MOTION </a:t>
            </a:r>
            <a:r>
              <a:rPr lang="en-US" sz="1100" dirty="0">
                <a:solidFill>
                  <a:schemeClr val="bg1">
                    <a:lumMod val="85000"/>
                  </a:schemeClr>
                </a:solidFill>
                <a:latin typeface="Roboto"/>
              </a:rPr>
              <a:t>METRICS</a:t>
            </a:r>
            <a:endParaRPr lang="en-US" sz="1100" dirty="0"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5EA7B9C-8CFE-9405-DF41-405D40B5A97F}"/>
              </a:ext>
            </a:extLst>
          </p:cNvPr>
          <p:cNvCxnSpPr>
            <a:cxnSpLocks/>
          </p:cNvCxnSpPr>
          <p:nvPr userDrawn="1"/>
        </p:nvCxnSpPr>
        <p:spPr>
          <a:xfrm>
            <a:off x="-43269" y="6856412"/>
            <a:ext cx="12312503" cy="0"/>
          </a:xfrm>
          <a:prstGeom prst="line">
            <a:avLst/>
          </a:prstGeom>
          <a:ln w="28575">
            <a:solidFill>
              <a:srgbClr val="1D35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FA0EEDE-660A-F5A8-3524-1780C719C054}"/>
              </a:ext>
            </a:extLst>
          </p:cNvPr>
          <p:cNvCxnSpPr>
            <a:cxnSpLocks/>
          </p:cNvCxnSpPr>
          <p:nvPr userDrawn="1"/>
        </p:nvCxnSpPr>
        <p:spPr>
          <a:xfrm>
            <a:off x="-43269" y="6267058"/>
            <a:ext cx="12312503" cy="0"/>
          </a:xfrm>
          <a:prstGeom prst="line">
            <a:avLst/>
          </a:prstGeom>
          <a:ln w="28575">
            <a:solidFill>
              <a:srgbClr val="1D35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185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D2B07-B178-48CD-9715-46E33371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17185" cy="1325563"/>
          </a:xfrm>
        </p:spPr>
        <p:txBody>
          <a:bodyPr/>
          <a:lstStyle>
            <a:lvl1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1C100-CA5E-45E0-A839-6BE4948ED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0171-AFC4-4098-AFCA-206E735DA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5172B-91DA-4E7F-8FC5-D3714422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523BDF4-ED8E-401F-ACCC-A0B3394E6BAE}" type="datetimeFigureOut">
              <a:rPr lang="en-US" smtClean="0"/>
              <a:pPr/>
              <a:t>8/12/2022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C968E-BF1B-41E3-ACF2-511732E07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0E37-314C-48B2-ADCC-FAF41375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5CB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485B4E3-8108-4A43-BB82-E2876B0A6A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text, clock, sign&#10;&#10;Description automatically generated">
            <a:extLst>
              <a:ext uri="{FF2B5EF4-FFF2-40B4-BE49-F238E27FC236}">
                <a16:creationId xmlns:a16="http://schemas.microsoft.com/office/drawing/2014/main" id="{298936C8-D610-4441-8744-7F1161D1C8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331" y="320675"/>
            <a:ext cx="1553001" cy="61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34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63.xml"/><Relationship Id="rId58" Type="http://schemas.openxmlformats.org/officeDocument/2006/relationships/slideLayout" Target="../slideLayouts/slideLayout68.xml"/><Relationship Id="rId5" Type="http://schemas.openxmlformats.org/officeDocument/2006/relationships/slideLayout" Target="../slideLayouts/slideLayout15.xml"/><Relationship Id="rId61" Type="http://schemas.openxmlformats.org/officeDocument/2006/relationships/theme" Target="../theme/theme2.xml"/><Relationship Id="rId1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66.xml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42B5E3-39D8-4CAE-9F26-ECD42CB9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A2F95-1620-421A-9807-8BC33AE34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21C60-8C2A-48D4-B98B-EE6D73DF9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3BDF4-ED8E-401F-ACCC-A0B3394E6BAE}" type="datetimeFigureOut">
              <a:rPr lang="en-US" smtClean="0"/>
              <a:t>8/12/2022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5FF65-7A53-4F71-A9C5-EE7BCEC92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2FE5B-8766-4E93-B290-497C9612C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4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650" r:id="rId3"/>
    <p:sldLayoutId id="2147483720" r:id="rId4"/>
    <p:sldLayoutId id="2147483663" r:id="rId5"/>
    <p:sldLayoutId id="2147483717" r:id="rId6"/>
    <p:sldLayoutId id="2147483664" r:id="rId7"/>
    <p:sldLayoutId id="2147483708" r:id="rId8"/>
    <p:sldLayoutId id="2147483709" r:id="rId9"/>
    <p:sldLayoutId id="214748371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42B5E3-39D8-4CAE-9F26-ECD42CB9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A2F95-1620-421A-9807-8BC33AE34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21C60-8C2A-48D4-B98B-EE6D73DF92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F5FF65-7A53-4F71-A9C5-EE7BCEC92B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2FE5B-8766-4E93-B290-497C9612C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5B4E3-8108-4A43-BB82-E2876B0A6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1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  <p:sldLayoutId id="2147483755" r:id="rId34"/>
    <p:sldLayoutId id="2147483756" r:id="rId35"/>
    <p:sldLayoutId id="2147483757" r:id="rId36"/>
    <p:sldLayoutId id="2147483758" r:id="rId37"/>
    <p:sldLayoutId id="2147483759" r:id="rId38"/>
    <p:sldLayoutId id="2147483760" r:id="rId39"/>
    <p:sldLayoutId id="2147483761" r:id="rId40"/>
    <p:sldLayoutId id="2147483762" r:id="rId41"/>
    <p:sldLayoutId id="2147483763" r:id="rId42"/>
    <p:sldLayoutId id="2147483764" r:id="rId43"/>
    <p:sldLayoutId id="2147483765" r:id="rId44"/>
    <p:sldLayoutId id="2147483766" r:id="rId45"/>
    <p:sldLayoutId id="2147483767" r:id="rId46"/>
    <p:sldLayoutId id="2147483768" r:id="rId47"/>
    <p:sldLayoutId id="2147483769" r:id="rId48"/>
    <p:sldLayoutId id="2147483770" r:id="rId49"/>
    <p:sldLayoutId id="2147483771" r:id="rId50"/>
    <p:sldLayoutId id="2147483772" r:id="rId51"/>
    <p:sldLayoutId id="2147483773" r:id="rId52"/>
    <p:sldLayoutId id="2147483774" r:id="rId53"/>
    <p:sldLayoutId id="2147483775" r:id="rId54"/>
    <p:sldLayoutId id="2147483776" r:id="rId55"/>
    <p:sldLayoutId id="2147483777" r:id="rId56"/>
    <p:sldLayoutId id="2147483778" r:id="rId57"/>
    <p:sldLayoutId id="2147483779" r:id="rId58"/>
    <p:sldLayoutId id="2147483780" r:id="rId59"/>
    <p:sldLayoutId id="2147483781" r:id="rId6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3845E-9461-4740-8D0F-4755B184F6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6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Univers LT Std 57 Cn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Univers LT Std 57 Cn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Univers LT Std 57 Cn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Univers LT Std 57 Cn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Univers LT Std 57 Cn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Univers LT Std 57 Cn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7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3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mailto:info-brasil@motionmetrics.com" TargetMode="Externa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9D99ABD-55F6-C677-EFF7-603E929E253A}"/>
              </a:ext>
            </a:extLst>
          </p:cNvPr>
          <p:cNvSpPr/>
          <p:nvPr/>
        </p:nvSpPr>
        <p:spPr>
          <a:xfrm>
            <a:off x="7911536" y="0"/>
            <a:ext cx="4280464" cy="6858000"/>
          </a:xfrm>
          <a:prstGeom prst="rect">
            <a:avLst/>
          </a:prstGeom>
          <a:solidFill>
            <a:srgbClr val="15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 dirty="0">
              <a:solidFill>
                <a:srgbClr val="005CB9"/>
              </a:solidFill>
            </a:endParaRPr>
          </a:p>
          <a:p>
            <a:endParaRPr lang="en-US" dirty="0">
              <a:solidFill>
                <a:srgbClr val="005CB9"/>
              </a:solidFill>
            </a:endParaRPr>
          </a:p>
          <a:p>
            <a:endParaRPr lang="en-US" sz="1800" dirty="0">
              <a:solidFill>
                <a:srgbClr val="005CB9"/>
              </a:solidFill>
            </a:endParaRPr>
          </a:p>
          <a:p>
            <a:endParaRPr lang="en-US" dirty="0">
              <a:solidFill>
                <a:srgbClr val="005CB9"/>
              </a:solidFill>
            </a:endParaRPr>
          </a:p>
          <a:p>
            <a:endParaRPr lang="en-US" sz="1800" dirty="0">
              <a:solidFill>
                <a:srgbClr val="005CB9"/>
              </a:solidFill>
            </a:endParaRPr>
          </a:p>
          <a:p>
            <a:endParaRPr lang="en-US" dirty="0">
              <a:solidFill>
                <a:srgbClr val="005CB9"/>
              </a:solidFill>
            </a:endParaRPr>
          </a:p>
          <a:p>
            <a:endParaRPr lang="en-US" sz="3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Tecnologia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permite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mineração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segura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sustentável</a:t>
            </a:r>
            <a:r>
              <a: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US" sz="2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inteligente</a:t>
            </a:r>
            <a:endParaRPr lang="en-US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Times New Roman" panose="02020603050405020304" pitchFamily="18" charset="0"/>
              </a:rPr>
              <a:t>MotionMetrics.com</a:t>
            </a:r>
            <a:endParaRPr lang="en-U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2C269-24B4-BB0B-4833-87323211B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3481" y="1022944"/>
            <a:ext cx="3653228" cy="1437612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low confidence">
            <a:extLst>
              <a:ext uri="{FF2B5EF4-FFF2-40B4-BE49-F238E27FC236}">
                <a16:creationId xmlns:a16="http://schemas.microsoft.com/office/drawing/2014/main" id="{BACEC553-A750-5B9C-C1F8-15FA0C40C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4819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845C6D-DFD4-4298-0A06-4BA008E813B6}"/>
              </a:ext>
            </a:extLst>
          </p:cNvPr>
          <p:cNvSpPr/>
          <p:nvPr/>
        </p:nvSpPr>
        <p:spPr>
          <a:xfrm>
            <a:off x="7431741" y="0"/>
            <a:ext cx="479794" cy="6858000"/>
          </a:xfrm>
          <a:prstGeom prst="rect">
            <a:avLst/>
          </a:prstGeom>
          <a:solidFill>
            <a:srgbClr val="15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43D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02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3FD75-E823-4DF0-B289-F321141A51D4}"/>
              </a:ext>
            </a:extLst>
          </p:cNvPr>
          <p:cNvSpPr txBox="1">
            <a:spLocks/>
          </p:cNvSpPr>
          <p:nvPr/>
        </p:nvSpPr>
        <p:spPr>
          <a:xfrm>
            <a:off x="602035" y="1683240"/>
            <a:ext cx="11173297" cy="3934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Univers LT Std 57 Cn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Univers LT Std 57 Cn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Univers LT Std 57 Cn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Univers LT Std 57 Cn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Univers LT Std 57 Cn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LT Std 57 Cn"/>
              <a:ea typeface="+mn-ea"/>
              <a:cs typeface="Times New Roman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360F646-3352-488B-A737-B277A2679B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6225" y="336284"/>
            <a:ext cx="10821988" cy="847725"/>
          </a:xfrm>
        </p:spPr>
        <p:txBody>
          <a:bodyPr>
            <a:noAutofit/>
          </a:bodyPr>
          <a:lstStyle/>
          <a:p>
            <a:pPr algn="l"/>
            <a:r>
              <a:rPr lang="en-US" sz="2800" b="1" i="0" u="none" strike="noStrike" baseline="0" dirty="0" err="1">
                <a:solidFill>
                  <a:srgbClr val="1D9ADD"/>
                </a:solidFill>
                <a:latin typeface="Roboto-Bold"/>
              </a:rPr>
              <a:t>Ecossistema</a:t>
            </a:r>
            <a:r>
              <a:rPr lang="en-US" sz="2800" b="1" i="0" u="none" strike="noStrike" baseline="0" dirty="0">
                <a:solidFill>
                  <a:srgbClr val="1D9ADD"/>
                </a:solidFill>
                <a:latin typeface="Roboto-Bold"/>
              </a:rPr>
              <a:t> Motion Metrics</a:t>
            </a:r>
            <a:br>
              <a:rPr lang="en-US" sz="2800" b="1" i="0" u="none" strike="noStrike" baseline="0" dirty="0">
                <a:solidFill>
                  <a:srgbClr val="1D9ADD"/>
                </a:solidFill>
                <a:latin typeface="Roboto-Bold"/>
              </a:rPr>
            </a:br>
            <a:r>
              <a:rPr lang="en-US" sz="2800" b="0" i="0" u="none" strike="noStrike" baseline="0" dirty="0">
                <a:latin typeface="Roboto-Regular"/>
              </a:rPr>
              <a:t>para as minas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4D2EB2-B64D-4600-8EB9-5430ECC60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85B4E3-8108-4A43-BB82-E2876B0A6A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ABCE516-1086-4D69-B5B4-7F2669449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" b="4462"/>
          <a:stretch/>
        </p:blipFill>
        <p:spPr>
          <a:xfrm>
            <a:off x="0" y="1605965"/>
            <a:ext cx="12192000" cy="52814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C742D2-F9FC-46E9-B5F2-358985747B1D}"/>
              </a:ext>
            </a:extLst>
          </p:cNvPr>
          <p:cNvSpPr txBox="1"/>
          <p:nvPr/>
        </p:nvSpPr>
        <p:spPr>
          <a:xfrm>
            <a:off x="276225" y="117251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172027"/>
                </a:solidFill>
                <a:latin typeface="Roboto-Light"/>
              </a:rPr>
              <a:t>O </a:t>
            </a:r>
            <a:r>
              <a:rPr lang="en-US" sz="1800" b="0" i="0" u="none" strike="noStrike" baseline="0" dirty="0" err="1">
                <a:solidFill>
                  <a:srgbClr val="1D9ADD"/>
                </a:solidFill>
                <a:latin typeface="Roboto-Light"/>
              </a:rPr>
              <a:t>Ecossistema</a:t>
            </a:r>
            <a:r>
              <a:rPr lang="en-US" sz="1800" b="0" i="0" u="none" strike="noStrike" baseline="0" dirty="0">
                <a:solidFill>
                  <a:srgbClr val="1D9ADD"/>
                </a:solidFill>
                <a:latin typeface="Roboto-Light"/>
              </a:rPr>
              <a:t> Motion Metrics </a:t>
            </a:r>
            <a:r>
              <a:rPr lang="pt-BR" sz="1800" b="0" i="0" u="none" strike="noStrike" baseline="0" dirty="0">
                <a:solidFill>
                  <a:srgbClr val="1D9ADD"/>
                </a:solidFill>
                <a:latin typeface="Roboto-Light"/>
              </a:rPr>
              <a:t>para as minas </a:t>
            </a:r>
            <a:r>
              <a:rPr lang="pt-BR" sz="1800" b="0" i="0" u="none" strike="noStrike" baseline="0" dirty="0">
                <a:solidFill>
                  <a:srgbClr val="172027"/>
                </a:solidFill>
                <a:latin typeface="Roboto-Light"/>
              </a:rPr>
              <a:t>integra várias </a:t>
            </a:r>
            <a:r>
              <a:rPr lang="en-US" sz="1800" b="0" i="0" u="none" strike="noStrike" baseline="0" dirty="0" err="1">
                <a:solidFill>
                  <a:srgbClr val="172027"/>
                </a:solidFill>
                <a:latin typeface="Roboto-Light"/>
              </a:rPr>
              <a:t>soluções</a:t>
            </a:r>
            <a:r>
              <a:rPr lang="en-US" sz="1800" b="0" i="0" u="none" strike="noStrike" baseline="0" dirty="0">
                <a:solidFill>
                  <a:srgbClr val="172027"/>
                </a:solidFill>
                <a:latin typeface="Roboto-Light"/>
              </a:rPr>
              <a:t> de dados </a:t>
            </a:r>
            <a:r>
              <a:rPr lang="en-US" sz="1800" b="0" i="0" u="none" strike="noStrike" baseline="0" dirty="0" err="1">
                <a:solidFill>
                  <a:srgbClr val="172027"/>
                </a:solidFill>
                <a:latin typeface="Roboto-Light"/>
              </a:rPr>
              <a:t>importantes</a:t>
            </a:r>
            <a:endParaRPr lang="en-US" sz="1800" b="0" i="0" u="none" strike="noStrike" baseline="0" dirty="0">
              <a:solidFill>
                <a:srgbClr val="172027"/>
              </a:solidFill>
              <a:latin typeface="Roboto-Light"/>
            </a:endParaRPr>
          </a:p>
          <a:p>
            <a:pPr algn="l"/>
            <a:r>
              <a:rPr lang="pt-BR" sz="1800" b="0" i="0" u="none" strike="noStrike" baseline="0" dirty="0">
                <a:solidFill>
                  <a:srgbClr val="172027"/>
                </a:solidFill>
                <a:latin typeface="Roboto-Light"/>
              </a:rPr>
              <a:t>em cada estágio do processo </a:t>
            </a:r>
            <a:r>
              <a:rPr lang="en-US" sz="1800" b="0" i="0" u="none" strike="noStrike" baseline="0" dirty="0">
                <a:solidFill>
                  <a:srgbClr val="172027"/>
                </a:solidFill>
                <a:latin typeface="Roboto-Light"/>
              </a:rPr>
              <a:t>de </a:t>
            </a:r>
            <a:r>
              <a:rPr lang="en-US" sz="1800" b="0" i="0" u="none" strike="noStrike" baseline="0" dirty="0" err="1">
                <a:solidFill>
                  <a:srgbClr val="172027"/>
                </a:solidFill>
                <a:latin typeface="Roboto-Light"/>
              </a:rPr>
              <a:t>mineração</a:t>
            </a:r>
            <a:r>
              <a:rPr lang="en-US" sz="1800" b="0" i="0" u="none" strike="noStrike" baseline="0" dirty="0">
                <a:solidFill>
                  <a:srgbClr val="172027"/>
                </a:solidFill>
                <a:latin typeface="Roboto-Light"/>
              </a:rPr>
              <a:t>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252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FE188F-2A69-4C9B-8A37-E3CF26751259}"/>
              </a:ext>
            </a:extLst>
          </p:cNvPr>
          <p:cNvSpPr/>
          <p:nvPr/>
        </p:nvSpPr>
        <p:spPr>
          <a:xfrm>
            <a:off x="0" y="-91796"/>
            <a:ext cx="12192000" cy="6949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1B8621-7F40-47E0-A9C4-E861214A9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57" y="1832552"/>
            <a:ext cx="4637631" cy="3822154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E44105A-274B-DE34-118C-DFC36E4E0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613863"/>
              </p:ext>
            </p:extLst>
          </p:nvPr>
        </p:nvGraphicFramePr>
        <p:xfrm>
          <a:off x="4794888" y="2471991"/>
          <a:ext cx="7128740" cy="3529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2185">
                  <a:extLst>
                    <a:ext uri="{9D8B030D-6E8A-4147-A177-3AD203B41FA5}">
                      <a16:colId xmlns:a16="http://schemas.microsoft.com/office/drawing/2014/main" val="2298913539"/>
                    </a:ext>
                  </a:extLst>
                </a:gridCol>
                <a:gridCol w="1782185">
                  <a:extLst>
                    <a:ext uri="{9D8B030D-6E8A-4147-A177-3AD203B41FA5}">
                      <a16:colId xmlns:a16="http://schemas.microsoft.com/office/drawing/2014/main" val="1881708148"/>
                    </a:ext>
                  </a:extLst>
                </a:gridCol>
                <a:gridCol w="1782185">
                  <a:extLst>
                    <a:ext uri="{9D8B030D-6E8A-4147-A177-3AD203B41FA5}">
                      <a16:colId xmlns:a16="http://schemas.microsoft.com/office/drawing/2014/main" val="2978953291"/>
                    </a:ext>
                  </a:extLst>
                </a:gridCol>
                <a:gridCol w="1782185">
                  <a:extLst>
                    <a:ext uri="{9D8B030D-6E8A-4147-A177-3AD203B41FA5}">
                      <a16:colId xmlns:a16="http://schemas.microsoft.com/office/drawing/2014/main" val="3781939285"/>
                    </a:ext>
                  </a:extLst>
                </a:gridCol>
              </a:tblGrid>
              <a:tr h="1764801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6589"/>
                  </a:ext>
                </a:extLst>
              </a:tr>
              <a:tr h="1764801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386437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15F4748-4DC1-CB47-2433-CBFE8FE9F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3" y="634442"/>
            <a:ext cx="4367255" cy="713318"/>
          </a:xfrm>
          <a:prstGeom prst="rect">
            <a:avLst/>
          </a:prstGeom>
        </p:spPr>
      </p:pic>
      <p:pic>
        <p:nvPicPr>
          <p:cNvPr id="11" name="Picture 10" descr="A picture containing weapon&#10;&#10;Description automatically generated">
            <a:extLst>
              <a:ext uri="{FF2B5EF4-FFF2-40B4-BE49-F238E27FC236}">
                <a16:creationId xmlns:a16="http://schemas.microsoft.com/office/drawing/2014/main" id="{9EEE7BEC-0148-AA56-8703-443BDB80B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52" y="4649510"/>
            <a:ext cx="533400" cy="53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2965E8-D671-E2FB-9A7F-2DEDFE16D4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767" y="2771350"/>
            <a:ext cx="533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4B15EB-831E-63E5-AFA4-38642F3BF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62" y="2765937"/>
            <a:ext cx="533400" cy="533400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C344C9DD-52BB-3BCD-A737-6B910CAB9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760" y="4619412"/>
            <a:ext cx="533400" cy="53340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0F1CABF-E4D7-9F09-D0B8-CD27633EB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638" y="4619412"/>
            <a:ext cx="533400" cy="533400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650C8935-6804-1261-CC34-787649A93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356" y="2714777"/>
            <a:ext cx="634136" cy="634136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ACB9D2B3-9FE0-B4DD-0713-78E65D1FF7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308" y="4619413"/>
            <a:ext cx="622255" cy="622255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D5500E2C-1370-0046-9B15-94476EB2F9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272" y="2714777"/>
            <a:ext cx="634136" cy="6341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52B9022-44EF-1188-1845-2E96174116B6}"/>
              </a:ext>
            </a:extLst>
          </p:cNvPr>
          <p:cNvSpPr txBox="1"/>
          <p:nvPr/>
        </p:nvSpPr>
        <p:spPr>
          <a:xfrm>
            <a:off x="5106850" y="3429757"/>
            <a:ext cx="1285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Detecção</a:t>
            </a:r>
            <a:r>
              <a:rPr lang="en-US" sz="11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</a:t>
            </a:r>
          </a:p>
          <a:p>
            <a:pPr algn="ctr"/>
            <a:r>
              <a:rPr lang="en-US" sz="11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dente </a:t>
            </a:r>
            <a:r>
              <a:rPr lang="en-US" sz="11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faltante</a:t>
            </a:r>
            <a:endParaRPr lang="en-US" sz="1100" b="1" i="0" dirty="0">
              <a:solidFill>
                <a:srgbClr val="353D45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FBF42F-0601-7964-E5BB-6931492BC511}"/>
              </a:ext>
            </a:extLst>
          </p:cNvPr>
          <p:cNvSpPr txBox="1"/>
          <p:nvPr/>
        </p:nvSpPr>
        <p:spPr>
          <a:xfrm>
            <a:off x="6808882" y="3429757"/>
            <a:ext cx="13845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Monitoramento de</a:t>
            </a:r>
          </a:p>
          <a:p>
            <a:pPr algn="ctr"/>
            <a:r>
              <a:rPr lang="pt-BR" sz="11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desgaste dos dentes</a:t>
            </a:r>
            <a:endParaRPr lang="en-US" sz="11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637441-2723-2C05-26E2-CC2C53FE8E13}"/>
              </a:ext>
            </a:extLst>
          </p:cNvPr>
          <p:cNvSpPr txBox="1"/>
          <p:nvPr/>
        </p:nvSpPr>
        <p:spPr>
          <a:xfrm>
            <a:off x="8589722" y="3422291"/>
            <a:ext cx="1285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Detecção</a:t>
            </a:r>
            <a:r>
              <a:rPr lang="en-US" sz="11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 </a:t>
            </a:r>
            <a:r>
              <a:rPr lang="en-US" sz="11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Blocos</a:t>
            </a:r>
            <a:endParaRPr lang="en-US" sz="11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FA3170-D7B5-FDF5-DEF6-6CA3BC1A0C80}"/>
              </a:ext>
            </a:extLst>
          </p:cNvPr>
          <p:cNvSpPr txBox="1"/>
          <p:nvPr/>
        </p:nvSpPr>
        <p:spPr>
          <a:xfrm>
            <a:off x="10436806" y="3403047"/>
            <a:ext cx="12852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1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Solução inedita no mundo para detecção</a:t>
            </a:r>
          </a:p>
          <a:p>
            <a:pPr algn="ctr"/>
            <a:r>
              <a:rPr lang="pt-BR" sz="11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de entre-dentes.</a:t>
            </a:r>
            <a:endParaRPr 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4C0ED7-94AF-A380-0532-4463EC6BB08B}"/>
              </a:ext>
            </a:extLst>
          </p:cNvPr>
          <p:cNvSpPr txBox="1"/>
          <p:nvPr/>
        </p:nvSpPr>
        <p:spPr>
          <a:xfrm>
            <a:off x="5060598" y="5322372"/>
            <a:ext cx="1285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Análise</a:t>
            </a:r>
            <a:r>
              <a:rPr lang="en-US" sz="11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 </a:t>
            </a:r>
            <a:r>
              <a:rPr lang="en-US" sz="11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Granulométrica</a:t>
            </a:r>
            <a:endParaRPr lang="en-US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4FC0E37-98C2-2E5E-7A7E-22880683E745}"/>
              </a:ext>
            </a:extLst>
          </p:cNvPr>
          <p:cNvSpPr txBox="1"/>
          <p:nvPr/>
        </p:nvSpPr>
        <p:spPr>
          <a:xfrm>
            <a:off x="6861966" y="5322372"/>
            <a:ext cx="1285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Monitoramento</a:t>
            </a:r>
            <a:r>
              <a:rPr lang="en-US" sz="11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 Carga </a:t>
            </a:r>
            <a:r>
              <a:rPr lang="en-US" sz="11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Útil</a:t>
            </a:r>
            <a:endParaRPr lang="en-US" sz="11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E87A8D-5D12-E648-3534-10A2FCDDDF74}"/>
              </a:ext>
            </a:extLst>
          </p:cNvPr>
          <p:cNvSpPr txBox="1"/>
          <p:nvPr/>
        </p:nvSpPr>
        <p:spPr>
          <a:xfrm>
            <a:off x="8543470" y="5314906"/>
            <a:ext cx="1285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Redução</a:t>
            </a:r>
            <a:r>
              <a:rPr lang="en-US" sz="11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 Ponto </a:t>
            </a:r>
            <a:r>
              <a:rPr lang="en-US" sz="11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Cego</a:t>
            </a:r>
            <a:endParaRPr lang="en-US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00D4AB-DA90-2D8C-3A62-50CC8F6EFD02}"/>
              </a:ext>
            </a:extLst>
          </p:cNvPr>
          <p:cNvSpPr txBox="1"/>
          <p:nvPr/>
        </p:nvSpPr>
        <p:spPr>
          <a:xfrm>
            <a:off x="10390554" y="5295662"/>
            <a:ext cx="12852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Gravação</a:t>
            </a:r>
            <a:r>
              <a:rPr lang="en-US" sz="11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 </a:t>
            </a:r>
            <a:r>
              <a:rPr lang="en-US" sz="11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Vídeo</a:t>
            </a:r>
            <a:endParaRPr lang="en-US" sz="11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DD5F22-1834-64DD-22B9-B8349C2E808A}"/>
              </a:ext>
            </a:extLst>
          </p:cNvPr>
          <p:cNvSpPr txBox="1"/>
          <p:nvPr/>
        </p:nvSpPr>
        <p:spPr>
          <a:xfrm>
            <a:off x="5071939" y="400266"/>
            <a:ext cx="66038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1" i="0" dirty="0">
                <a:effectLst/>
                <a:latin typeface="Roboto" panose="02000000000000000000" pitchFamily="2" charset="0"/>
              </a:rPr>
              <a:t>O </a:t>
            </a:r>
            <a:r>
              <a:rPr lang="pt-BR" b="1" i="0" dirty="0">
                <a:solidFill>
                  <a:srgbClr val="1D9ADD"/>
                </a:solidFill>
                <a:effectLst/>
                <a:latin typeface="Roboto" panose="02000000000000000000" pitchFamily="2" charset="0"/>
              </a:rPr>
              <a:t>ShovelMetrics - Gen. 3 </a:t>
            </a:r>
            <a:r>
              <a:rPr lang="pt-BR" b="1" i="0" dirty="0">
                <a:effectLst/>
                <a:latin typeface="Roboto" panose="02000000000000000000" pitchFamily="2" charset="0"/>
              </a:rPr>
              <a:t>é alimentado por algoritmos comprovados de aprendizado de máquina treinados em duas</a:t>
            </a:r>
          </a:p>
          <a:p>
            <a:pPr algn="l"/>
            <a:r>
              <a:rPr lang="pt-BR" b="1" i="0" dirty="0">
                <a:effectLst/>
                <a:latin typeface="Roboto" panose="02000000000000000000" pitchFamily="2" charset="0"/>
              </a:rPr>
              <a:t>décadas de dados coletados na indústria de mineração, fornecendo informações precisas e confiáveis nos ambientes</a:t>
            </a:r>
          </a:p>
          <a:p>
            <a:pPr algn="l"/>
            <a:r>
              <a:rPr lang="pt-BR" b="1" i="0" dirty="0">
                <a:effectLst/>
                <a:latin typeface="Roboto" panose="02000000000000000000" pitchFamily="2" charset="0"/>
              </a:rPr>
              <a:t>de mineração mais severos.</a:t>
            </a:r>
          </a:p>
        </p:txBody>
      </p:sp>
    </p:spTree>
    <p:extLst>
      <p:ext uri="{BB962C8B-B14F-4D97-AF65-F5344CB8AC3E}">
        <p14:creationId xmlns:p14="http://schemas.microsoft.com/office/powerpoint/2010/main" val="1210223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DAD13EA-D30F-8E50-2DDD-C33B2C1DA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38418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9B27B9-EAF5-F540-FBB7-95FF028B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594" y="1190337"/>
            <a:ext cx="4389818" cy="643839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1E4E18-542D-8CF9-9BEF-B5540085C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8661"/>
              </p:ext>
            </p:extLst>
          </p:nvPr>
        </p:nvGraphicFramePr>
        <p:xfrm>
          <a:off x="0" y="3841898"/>
          <a:ext cx="12188860" cy="3016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4430">
                  <a:extLst>
                    <a:ext uri="{9D8B030D-6E8A-4147-A177-3AD203B41FA5}">
                      <a16:colId xmlns:a16="http://schemas.microsoft.com/office/drawing/2014/main" val="2298913539"/>
                    </a:ext>
                  </a:extLst>
                </a:gridCol>
                <a:gridCol w="6094430">
                  <a:extLst>
                    <a:ext uri="{9D8B030D-6E8A-4147-A177-3AD203B41FA5}">
                      <a16:colId xmlns:a16="http://schemas.microsoft.com/office/drawing/2014/main" val="2978953291"/>
                    </a:ext>
                  </a:extLst>
                </a:gridCol>
              </a:tblGrid>
              <a:tr h="3016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6589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0F6E73DE-A988-9F5E-69D9-0CCBF7E5B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105" y="4255261"/>
            <a:ext cx="533400" cy="5334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5D8D01DD-1F36-13BE-D112-3CA372159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496" y="4255261"/>
            <a:ext cx="533400" cy="533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5B5E10A-E7A9-D083-22B2-10855B9DB2E9}"/>
              </a:ext>
            </a:extLst>
          </p:cNvPr>
          <p:cNvSpPr txBox="1"/>
          <p:nvPr/>
        </p:nvSpPr>
        <p:spPr>
          <a:xfrm>
            <a:off x="1972560" y="2038568"/>
            <a:ext cx="3928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Diminui a perda de produção causada pela quebra de dentes.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FADF58-56C6-6738-68BA-9F5353AE09EA}"/>
              </a:ext>
            </a:extLst>
          </p:cNvPr>
          <p:cNvSpPr txBox="1"/>
          <p:nvPr/>
        </p:nvSpPr>
        <p:spPr>
          <a:xfrm>
            <a:off x="1905888" y="4925025"/>
            <a:ext cx="2214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2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Detecção de Perda de Dentes</a:t>
            </a:r>
            <a:endParaRPr lang="en-US" sz="1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846D6D-5F68-BBB8-CEDC-24187BC2A58D}"/>
              </a:ext>
            </a:extLst>
          </p:cNvPr>
          <p:cNvSpPr txBox="1"/>
          <p:nvPr/>
        </p:nvSpPr>
        <p:spPr>
          <a:xfrm>
            <a:off x="8238574" y="4925025"/>
            <a:ext cx="1843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Redução</a:t>
            </a:r>
            <a:r>
              <a:rPr lang="en-US" sz="12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 Ponto </a:t>
            </a:r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Cego</a:t>
            </a:r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7A7FC8-1706-F947-9358-552C4B9390D9}"/>
              </a:ext>
            </a:extLst>
          </p:cNvPr>
          <p:cNvSpPr txBox="1"/>
          <p:nvPr/>
        </p:nvSpPr>
        <p:spPr>
          <a:xfrm>
            <a:off x="1849297" y="5319926"/>
            <a:ext cx="2377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0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Evita obstruções perigosas e dispendiosas no britador através do monitoramento dos dentes da carregadeira.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8261A9-18F6-E73F-0A53-6BD73A590263}"/>
              </a:ext>
            </a:extLst>
          </p:cNvPr>
          <p:cNvSpPr txBox="1"/>
          <p:nvPr/>
        </p:nvSpPr>
        <p:spPr>
          <a:xfrm>
            <a:off x="7965688" y="5319926"/>
            <a:ext cx="2377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0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Evita colisões no equipamento com visão da monitorização em tempo real.</a:t>
            </a:r>
            <a:br>
              <a:rPr lang="pt-BR" sz="1200" dirty="0"/>
            </a:br>
            <a:r>
              <a:rPr lang="pt-BR" sz="1200" b="0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Detecção Bem-Sucedida de Perda de Dentes.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82877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C5739F5-4374-59A3-1E61-D49AF57F4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4189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1E4E18-542D-8CF9-9BEF-B5540085CD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852278"/>
              </p:ext>
            </p:extLst>
          </p:nvPr>
        </p:nvGraphicFramePr>
        <p:xfrm>
          <a:off x="0" y="3841898"/>
          <a:ext cx="12188860" cy="3016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7215">
                  <a:extLst>
                    <a:ext uri="{9D8B030D-6E8A-4147-A177-3AD203B41FA5}">
                      <a16:colId xmlns:a16="http://schemas.microsoft.com/office/drawing/2014/main" val="2298913539"/>
                    </a:ext>
                  </a:extLst>
                </a:gridCol>
                <a:gridCol w="3047215">
                  <a:extLst>
                    <a:ext uri="{9D8B030D-6E8A-4147-A177-3AD203B41FA5}">
                      <a16:colId xmlns:a16="http://schemas.microsoft.com/office/drawing/2014/main" val="1881708148"/>
                    </a:ext>
                  </a:extLst>
                </a:gridCol>
                <a:gridCol w="3047215">
                  <a:extLst>
                    <a:ext uri="{9D8B030D-6E8A-4147-A177-3AD203B41FA5}">
                      <a16:colId xmlns:a16="http://schemas.microsoft.com/office/drawing/2014/main" val="2978953291"/>
                    </a:ext>
                  </a:extLst>
                </a:gridCol>
                <a:gridCol w="3047215">
                  <a:extLst>
                    <a:ext uri="{9D8B030D-6E8A-4147-A177-3AD203B41FA5}">
                      <a16:colId xmlns:a16="http://schemas.microsoft.com/office/drawing/2014/main" val="3781939285"/>
                    </a:ext>
                  </a:extLst>
                </a:gridCol>
              </a:tblGrid>
              <a:tr h="3016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6589"/>
                  </a:ext>
                </a:extLst>
              </a:tr>
            </a:tbl>
          </a:graphicData>
        </a:graphic>
      </p:graphicFrame>
      <p:pic>
        <p:nvPicPr>
          <p:cNvPr id="5" name="Picture 4" descr="A picture containing weapon&#10;&#10;Description automatically generated">
            <a:extLst>
              <a:ext uri="{FF2B5EF4-FFF2-40B4-BE49-F238E27FC236}">
                <a16:creationId xmlns:a16="http://schemas.microsoft.com/office/drawing/2014/main" id="{9425C2D4-7598-F3A2-65C9-087D9ACC4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53" y="4255261"/>
            <a:ext cx="533400" cy="5334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C0A4D619-86B9-1058-918A-E2415D2BA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193" y="4201424"/>
            <a:ext cx="641074" cy="641074"/>
          </a:xfrm>
          <a:prstGeom prst="rect">
            <a:avLst/>
          </a:prstGeom>
        </p:spPr>
      </p:pic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2ED6A49-1AE8-2984-B773-D735461CE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7424" y="4234162"/>
            <a:ext cx="641074" cy="641074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FB1CC2A7-B14B-AD08-D8D6-D951CC0B9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07" y="4201424"/>
            <a:ext cx="641074" cy="641074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12EFCFD-73DC-8DE8-1260-698DF7907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54" y="1080032"/>
            <a:ext cx="4427526" cy="7379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366A2F-24D2-F9F0-3350-61184733C9AA}"/>
              </a:ext>
            </a:extLst>
          </p:cNvPr>
          <p:cNvSpPr txBox="1"/>
          <p:nvPr/>
        </p:nvSpPr>
        <p:spPr>
          <a:xfrm>
            <a:off x="509582" y="4932251"/>
            <a:ext cx="1933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Análise</a:t>
            </a:r>
            <a:r>
              <a:rPr lang="en-US" sz="12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 </a:t>
            </a:r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Granulometria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5BD7D9-F2EA-98C1-8792-65780473136C}"/>
              </a:ext>
            </a:extLst>
          </p:cNvPr>
          <p:cNvSpPr txBox="1"/>
          <p:nvPr/>
        </p:nvSpPr>
        <p:spPr>
          <a:xfrm>
            <a:off x="3803121" y="4932251"/>
            <a:ext cx="1547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Detecção</a:t>
            </a:r>
            <a:r>
              <a:rPr lang="en-US" sz="12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 </a:t>
            </a:r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Blocos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760C84-7FC8-A96D-911A-1938EF77D540}"/>
              </a:ext>
            </a:extLst>
          </p:cNvPr>
          <p:cNvSpPr txBox="1"/>
          <p:nvPr/>
        </p:nvSpPr>
        <p:spPr>
          <a:xfrm>
            <a:off x="6592186" y="4932251"/>
            <a:ext cx="2026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Monitoramento</a:t>
            </a:r>
            <a:r>
              <a:rPr lang="en-US" sz="12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 Volume</a:t>
            </a:r>
            <a:endParaRPr lang="en-US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F5F2D0-9709-4EEF-C7F8-0AA029EB96D5}"/>
              </a:ext>
            </a:extLst>
          </p:cNvPr>
          <p:cNvSpPr txBox="1"/>
          <p:nvPr/>
        </p:nvSpPr>
        <p:spPr>
          <a:xfrm>
            <a:off x="9897904" y="4932251"/>
            <a:ext cx="1600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Perfilagem</a:t>
            </a:r>
            <a:r>
              <a:rPr lang="en-US" sz="12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 Carga</a:t>
            </a:r>
            <a:endParaRPr lang="en-US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D79FD3-814E-4E17-CFA9-51DED4CDA41A}"/>
              </a:ext>
            </a:extLst>
          </p:cNvPr>
          <p:cNvSpPr txBox="1"/>
          <p:nvPr/>
        </p:nvSpPr>
        <p:spPr>
          <a:xfrm>
            <a:off x="334053" y="5445324"/>
            <a:ext cx="2377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0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Avaliar o desempenho do desmonte detonaçãoatravés da análise granulométricade cada carga presente na báscula do caminhão.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CCB012-E2FB-FEB1-CC67-4F24810EFE90}"/>
              </a:ext>
            </a:extLst>
          </p:cNvPr>
          <p:cNvSpPr txBox="1"/>
          <p:nvPr/>
        </p:nvSpPr>
        <p:spPr>
          <a:xfrm>
            <a:off x="3392520" y="5445324"/>
            <a:ext cx="2377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0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Reduzir a paralisação do britador e o uso de britadeira através do desvio de material superdimensionado.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FFDC82-7E6C-62A0-B514-C2B23DA8810D}"/>
              </a:ext>
            </a:extLst>
          </p:cNvPr>
          <p:cNvSpPr txBox="1"/>
          <p:nvPr/>
        </p:nvSpPr>
        <p:spPr>
          <a:xfrm>
            <a:off x="6544321" y="5450329"/>
            <a:ext cx="2377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0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Previne o desgaste desigual de componentes do caminhão através do monitoramento do perfil de carregamento da carga.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498D8B-AB91-891C-33CC-E19E792E28C6}"/>
              </a:ext>
            </a:extLst>
          </p:cNvPr>
          <p:cNvSpPr txBox="1"/>
          <p:nvPr/>
        </p:nvSpPr>
        <p:spPr>
          <a:xfrm>
            <a:off x="9509454" y="5422110"/>
            <a:ext cx="2377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0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Otimizar a produção através da medição do volume de carga presente na báscula do caminhão fora de estrada.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1ADD2E-376A-2BD6-6E9B-3B96311F3AD2}"/>
              </a:ext>
            </a:extLst>
          </p:cNvPr>
          <p:cNvSpPr txBox="1"/>
          <p:nvPr/>
        </p:nvSpPr>
        <p:spPr>
          <a:xfrm>
            <a:off x="1981170" y="2039964"/>
            <a:ext cx="3703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Monitorar o trajeto de cada caminhão até o britador.</a:t>
            </a:r>
          </a:p>
        </p:txBody>
      </p:sp>
    </p:spTree>
    <p:extLst>
      <p:ext uri="{BB962C8B-B14F-4D97-AF65-F5344CB8AC3E}">
        <p14:creationId xmlns:p14="http://schemas.microsoft.com/office/powerpoint/2010/main" val="1069392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3">
            <a:extLst>
              <a:ext uri="{FF2B5EF4-FFF2-40B4-BE49-F238E27FC236}">
                <a16:creationId xmlns:a16="http://schemas.microsoft.com/office/drawing/2014/main" id="{C2C54FE9-FF9A-C737-F6F3-3B428E1ED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805481"/>
              </p:ext>
            </p:extLst>
          </p:nvPr>
        </p:nvGraphicFramePr>
        <p:xfrm>
          <a:off x="0" y="3841898"/>
          <a:ext cx="12188860" cy="3016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7215">
                  <a:extLst>
                    <a:ext uri="{9D8B030D-6E8A-4147-A177-3AD203B41FA5}">
                      <a16:colId xmlns:a16="http://schemas.microsoft.com/office/drawing/2014/main" val="2298913539"/>
                    </a:ext>
                  </a:extLst>
                </a:gridCol>
                <a:gridCol w="3047215">
                  <a:extLst>
                    <a:ext uri="{9D8B030D-6E8A-4147-A177-3AD203B41FA5}">
                      <a16:colId xmlns:a16="http://schemas.microsoft.com/office/drawing/2014/main" val="1881708148"/>
                    </a:ext>
                  </a:extLst>
                </a:gridCol>
                <a:gridCol w="3047215">
                  <a:extLst>
                    <a:ext uri="{9D8B030D-6E8A-4147-A177-3AD203B41FA5}">
                      <a16:colId xmlns:a16="http://schemas.microsoft.com/office/drawing/2014/main" val="2978953291"/>
                    </a:ext>
                  </a:extLst>
                </a:gridCol>
                <a:gridCol w="3047215">
                  <a:extLst>
                    <a:ext uri="{9D8B030D-6E8A-4147-A177-3AD203B41FA5}">
                      <a16:colId xmlns:a16="http://schemas.microsoft.com/office/drawing/2014/main" val="3781939285"/>
                    </a:ext>
                  </a:extLst>
                </a:gridCol>
              </a:tblGrid>
              <a:tr h="30161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66589"/>
                  </a:ext>
                </a:extLst>
              </a:tr>
            </a:tbl>
          </a:graphicData>
        </a:graphic>
      </p:graphicFrame>
      <p:pic>
        <p:nvPicPr>
          <p:cNvPr id="6" name="Picture 5" descr="A picture containing website&#10;&#10;Description automatically generated">
            <a:extLst>
              <a:ext uri="{FF2B5EF4-FFF2-40B4-BE49-F238E27FC236}">
                <a16:creationId xmlns:a16="http://schemas.microsoft.com/office/drawing/2014/main" id="{57EE5083-19DD-846B-6280-066B04702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841898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0FFCC3F6-B581-42A3-E945-7E0CB38BB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947" y="1072562"/>
            <a:ext cx="5352812" cy="9456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E69AB4-C24C-04D7-2945-2BCF3C915D7D}"/>
              </a:ext>
            </a:extLst>
          </p:cNvPr>
          <p:cNvSpPr txBox="1"/>
          <p:nvPr/>
        </p:nvSpPr>
        <p:spPr>
          <a:xfrm>
            <a:off x="7129712" y="2167458"/>
            <a:ext cx="5191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Análise de distribuição granulométrica</a:t>
            </a:r>
          </a:p>
          <a:p>
            <a:pPr algn="l"/>
            <a:r>
              <a:rPr lang="pt-BR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rápida e precisa.</a:t>
            </a:r>
          </a:p>
        </p:txBody>
      </p:sp>
      <p:pic>
        <p:nvPicPr>
          <p:cNvPr id="13" name="Picture 12" descr="A picture containing weapon&#10;&#10;Description automatically generated">
            <a:extLst>
              <a:ext uri="{FF2B5EF4-FFF2-40B4-BE49-F238E27FC236}">
                <a16:creationId xmlns:a16="http://schemas.microsoft.com/office/drawing/2014/main" id="{DCD49D92-921C-3790-2AA9-5C243E3DE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53" y="4283574"/>
            <a:ext cx="533400" cy="53340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9285F95-FF6E-F14D-F778-25B165FB5E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735" y="4283574"/>
            <a:ext cx="533400" cy="5334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63915080-9E19-1C08-F0BA-FB41CFF44E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44" y="4283574"/>
            <a:ext cx="533400" cy="53340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22ABE66-8FCE-1C64-F99B-C54407B51E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62" y="4283574"/>
            <a:ext cx="533400" cy="533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11566C9-200A-D7FA-487F-A52FDEAA03D4}"/>
              </a:ext>
            </a:extLst>
          </p:cNvPr>
          <p:cNvSpPr txBox="1"/>
          <p:nvPr/>
        </p:nvSpPr>
        <p:spPr>
          <a:xfrm>
            <a:off x="36696" y="4932251"/>
            <a:ext cx="2879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Análise</a:t>
            </a:r>
            <a:r>
              <a:rPr lang="en-US" sz="12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 </a:t>
            </a:r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Distribuição</a:t>
            </a:r>
            <a:r>
              <a:rPr lang="en-US" sz="12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Granulométrica</a:t>
            </a:r>
            <a:endParaRPr lang="en-US" sz="1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B57871-26B1-8246-62CF-1F6D5669E84D}"/>
              </a:ext>
            </a:extLst>
          </p:cNvPr>
          <p:cNvSpPr txBox="1"/>
          <p:nvPr/>
        </p:nvSpPr>
        <p:spPr>
          <a:xfrm>
            <a:off x="3719200" y="4932251"/>
            <a:ext cx="2002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Detecção</a:t>
            </a:r>
            <a:r>
              <a:rPr lang="en-US" sz="12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da Correia </a:t>
            </a:r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Vazia</a:t>
            </a:r>
            <a:endParaRPr lang="en-US" sz="1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7F76CA-3B4E-577F-5E11-EC0F180C51A0}"/>
              </a:ext>
            </a:extLst>
          </p:cNvPr>
          <p:cNvSpPr txBox="1"/>
          <p:nvPr/>
        </p:nvSpPr>
        <p:spPr>
          <a:xfrm>
            <a:off x="6592186" y="4932251"/>
            <a:ext cx="20265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Monitoramento</a:t>
            </a:r>
            <a:r>
              <a:rPr lang="en-US" sz="12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 Volume</a:t>
            </a: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D0CD0B-B393-8081-43FC-A00A6B0D5D55}"/>
              </a:ext>
            </a:extLst>
          </p:cNvPr>
          <p:cNvSpPr txBox="1"/>
          <p:nvPr/>
        </p:nvSpPr>
        <p:spPr>
          <a:xfrm>
            <a:off x="9740809" y="4932251"/>
            <a:ext cx="1914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0" dirty="0" err="1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Balanceamento</a:t>
            </a:r>
            <a:r>
              <a:rPr lang="en-US" sz="1200" b="1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 de Carga</a:t>
            </a:r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0D176B-123D-F9D1-DE1C-BAFD3EE2C6AD}"/>
              </a:ext>
            </a:extLst>
          </p:cNvPr>
          <p:cNvSpPr txBox="1"/>
          <p:nvPr/>
        </p:nvSpPr>
        <p:spPr>
          <a:xfrm>
            <a:off x="334053" y="5445324"/>
            <a:ext cx="2377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0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Otimiza a carga de alimentação através de uma análise granulométrica contínua.</a:t>
            </a:r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3B7D3C-88DB-92F3-7782-79C68F9EA7DA}"/>
              </a:ext>
            </a:extLst>
          </p:cNvPr>
          <p:cNvSpPr txBox="1"/>
          <p:nvPr/>
        </p:nvSpPr>
        <p:spPr>
          <a:xfrm>
            <a:off x="3392520" y="5445324"/>
            <a:ext cx="23770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0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Detecta as correias vazias, que irá alertá-lo sobre os equipamento que possam estar bloqueados.</a:t>
            </a:r>
            <a:endParaRPr lang="en-US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11B57A-4760-A7B5-73AC-8EFD2A352F35}"/>
              </a:ext>
            </a:extLst>
          </p:cNvPr>
          <p:cNvSpPr txBox="1"/>
          <p:nvPr/>
        </p:nvSpPr>
        <p:spPr>
          <a:xfrm>
            <a:off x="6544321" y="5450329"/>
            <a:ext cx="2377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0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Otimiza a produção a partir da medição constante do material transportado.</a:t>
            </a:r>
            <a:endParaRPr lang="en-US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B6ABF8-3C48-C60E-F6EA-8973CE65C687}"/>
              </a:ext>
            </a:extLst>
          </p:cNvPr>
          <p:cNvSpPr txBox="1"/>
          <p:nvPr/>
        </p:nvSpPr>
        <p:spPr>
          <a:xfrm>
            <a:off x="9509454" y="5422110"/>
            <a:ext cx="2377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0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Evita o desgaste desigual e danos à correia transportadora através do monitoramento do balanceamento percentual da carga a.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69107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M Pro Record">
            <a:hlinkClick r:id="" action="ppaction://media"/>
            <a:extLst>
              <a:ext uri="{FF2B5EF4-FFF2-40B4-BE49-F238E27FC236}">
                <a16:creationId xmlns:a16="http://schemas.microsoft.com/office/drawing/2014/main" id="{E581B791-5F66-4144-8235-5236FED28949}"/>
              </a:ext>
            </a:extLst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9055" y="1922463"/>
            <a:ext cx="6291262" cy="3738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C064B8E-37B6-6220-3935-BE6C46830D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881017"/>
              </p:ext>
            </p:extLst>
          </p:nvPr>
        </p:nvGraphicFramePr>
        <p:xfrm>
          <a:off x="149973" y="1770577"/>
          <a:ext cx="5011177" cy="3890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8177760" imgH="6348960" progId="">
                  <p:embed/>
                </p:oleObj>
              </mc:Choice>
              <mc:Fallback>
                <p:oleObj r:id="rId5" imgW="8177760" imgH="63489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9973" y="1770577"/>
                        <a:ext cx="5011177" cy="3890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1B53CB9-B19F-5F9D-0AD4-EE555FB2D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9" y="437178"/>
            <a:ext cx="4600721" cy="10428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E7E660-2886-F8B5-D4F2-63C26B931FC2}"/>
              </a:ext>
            </a:extLst>
          </p:cNvPr>
          <p:cNvSpPr txBox="1"/>
          <p:nvPr/>
        </p:nvSpPr>
        <p:spPr>
          <a:xfrm>
            <a:off x="5673596" y="710567"/>
            <a:ext cx="44036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600" b="1" i="0" dirty="0">
                <a:solidFill>
                  <a:srgbClr val="1D9ADD"/>
                </a:solidFill>
                <a:effectLst/>
                <a:latin typeface="Roboto" panose="02000000000000000000" pitchFamily="2" charset="0"/>
              </a:rPr>
              <a:t>Aumenta a eficiência do desmonte de rochas</a:t>
            </a:r>
          </a:p>
          <a:p>
            <a:pPr algn="l"/>
            <a:r>
              <a:rPr lang="pt-BR" sz="1400" b="1" i="0" dirty="0">
                <a:effectLst/>
                <a:latin typeface="Roboto" panose="02000000000000000000" pitchFamily="2" charset="0"/>
              </a:rPr>
              <a:t>O PortaMetrics fornece uma análise granulométrica portátil sem utilizar referência de escala .</a:t>
            </a:r>
          </a:p>
        </p:txBody>
      </p:sp>
    </p:spTree>
    <p:extLst>
      <p:ext uri="{BB962C8B-B14F-4D97-AF65-F5344CB8AC3E}">
        <p14:creationId xmlns:p14="http://schemas.microsoft.com/office/powerpoint/2010/main" val="331337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175C8BE-FC34-4B08-870A-6D79B18D40CA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12126-F00D-46B1-AF19-E4601B922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15" y="0"/>
            <a:ext cx="566455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12C3E0-A00E-4A83-89AF-ED9916ABE6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40"/>
          <a:stretch/>
        </p:blipFill>
        <p:spPr>
          <a:xfrm>
            <a:off x="3170031" y="5319860"/>
            <a:ext cx="920362" cy="806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141CBD-5B23-4EAA-8109-9B88AAB6C4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00" r="-71"/>
          <a:stretch/>
        </p:blipFill>
        <p:spPr>
          <a:xfrm>
            <a:off x="2193037" y="5319860"/>
            <a:ext cx="920362" cy="8063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799601-BD7B-40A7-AEF9-65B1C15A7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455" y="387119"/>
            <a:ext cx="3472497" cy="3917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FE6A5A-96B4-4E59-84BF-C47100F49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6543" y="2682475"/>
            <a:ext cx="3315857" cy="3917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AD9FE5-5E1F-B330-2636-87457B862AC7}"/>
              </a:ext>
            </a:extLst>
          </p:cNvPr>
          <p:cNvSpPr/>
          <p:nvPr/>
        </p:nvSpPr>
        <p:spPr>
          <a:xfrm>
            <a:off x="387626" y="731836"/>
            <a:ext cx="5681228" cy="25480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2D7D9-1036-AC1C-B2EE-71E6F88A0ADA}"/>
              </a:ext>
            </a:extLst>
          </p:cNvPr>
          <p:cNvSpPr txBox="1"/>
          <p:nvPr/>
        </p:nvSpPr>
        <p:spPr>
          <a:xfrm>
            <a:off x="665146" y="990211"/>
            <a:ext cx="512618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353D45"/>
                </a:solidFill>
                <a:effectLst/>
                <a:latin typeface="Roboto" panose="02000000000000000000" pitchFamily="2" charset="0"/>
              </a:rPr>
              <a:t>A Assistência Técnica da Motion Metrics é um portal de suporte ao cliente que oferece acesso rápido aos últimos manuais, guias, vídeos, treinamentos e webinars dos produtos. Os clientes também podem utilizar a plataforma para solicitar suporte de produtos à nossa dedicada equipe de suporte.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24D349B-2D36-F849-924A-7BAD4E383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7810" y="3491753"/>
            <a:ext cx="9144000" cy="219075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it-IT" sz="2800" b="1" i="0" cap="all" dirty="0">
                <a:solidFill>
                  <a:schemeClr val="bg1"/>
                </a:solidFill>
                <a:effectLst/>
                <a:highlight>
                  <a:srgbClr val="005CB9"/>
                </a:highlight>
                <a:latin typeface="Roboto" panose="02000000000000000000" pitchFamily="2" charset="0"/>
              </a:rPr>
              <a:t>Motion Metrics BRAZIL</a:t>
            </a:r>
          </a:p>
          <a:p>
            <a:pPr algn="ctr"/>
            <a:r>
              <a:rPr lang="it-IT" b="0" i="0" dirty="0">
                <a:effectLst/>
                <a:latin typeface="Roboto" panose="02000000000000000000" pitchFamily="2" charset="0"/>
              </a:rPr>
              <a:t> </a:t>
            </a:r>
          </a:p>
          <a:p>
            <a:pPr algn="ctr"/>
            <a:r>
              <a:rPr lang="it-IT" b="1" i="0" dirty="0">
                <a:effectLst/>
                <a:latin typeface="Roboto" panose="02000000000000000000" pitchFamily="2" charset="0"/>
              </a:rPr>
              <a:t>Tel: + 55 (31) 3308-9331</a:t>
            </a:r>
          </a:p>
          <a:p>
            <a:pPr algn="ctr"/>
            <a:r>
              <a:rPr lang="it-IT" b="1" i="0" u="none" strike="noStrike" dirty="0">
                <a:solidFill>
                  <a:srgbClr val="1D9ADD"/>
                </a:solidFill>
                <a:effectLst/>
                <a:latin typeface="Roboto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info-brasil@motionmetrics.com</a:t>
            </a:r>
            <a:endParaRPr lang="it-IT" b="1" i="0" u="none" strike="noStrike" dirty="0">
              <a:solidFill>
                <a:srgbClr val="1D9ADD"/>
              </a:solidFill>
              <a:effectLst/>
              <a:latin typeface="Roboto" panose="02000000000000000000" pitchFamily="2" charset="0"/>
            </a:endParaRPr>
          </a:p>
          <a:p>
            <a:pPr algn="ctr"/>
            <a:endParaRPr lang="it-IT" sz="4000" b="1" dirty="0">
              <a:solidFill>
                <a:srgbClr val="1D9ADD"/>
              </a:solidFill>
              <a:latin typeface="Roboto" panose="02000000000000000000" pitchFamily="2" charset="0"/>
            </a:endParaRPr>
          </a:p>
          <a:p>
            <a:pPr algn="ctr"/>
            <a:r>
              <a:rPr lang="it-IT" sz="3100" b="1" i="0" dirty="0">
                <a:effectLst/>
                <a:latin typeface="Roboto" panose="02000000000000000000" pitchFamily="2" charset="0"/>
              </a:rPr>
              <a:t>MotionMetrics.com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61B17A4-8D5F-9EF4-5829-B5A40A3F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97438" y="1468438"/>
            <a:ext cx="3999897" cy="156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17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B98D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56EFA365063F4DAA88F8A3B85D241D" ma:contentTypeVersion="16" ma:contentTypeDescription="Create a new document." ma:contentTypeScope="" ma:versionID="8d0716cb4b2461201c0937bc402fdc93">
  <xsd:schema xmlns:xsd="http://www.w3.org/2001/XMLSchema" xmlns:xs="http://www.w3.org/2001/XMLSchema" xmlns:p="http://schemas.microsoft.com/office/2006/metadata/properties" xmlns:ns2="4db6f20e-3839-40be-9085-a146ff2d859b" xmlns:ns3="ac5ba7ed-3325-451e-be0b-efe28a68de02" targetNamespace="http://schemas.microsoft.com/office/2006/metadata/properties" ma:root="true" ma:fieldsID="9abc9c108488d7b1ffe84f0cc27982d1" ns2:_="" ns3:_="">
    <xsd:import namespace="4db6f20e-3839-40be-9085-a146ff2d859b"/>
    <xsd:import namespace="ac5ba7ed-3325-451e-be0b-efe28a68de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b6f20e-3839-40be-9085-a146ff2d85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7cdf392-3498-4425-9de4-ebe55a9700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c5ba7ed-3325-451e-be0b-efe28a68de0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0448026-0d38-4049-95e6-03013188b99d}" ma:internalName="TaxCatchAll" ma:showField="CatchAllData" ma:web="ac5ba7ed-3325-451e-be0b-efe28a68de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c5ba7ed-3325-451e-be0b-efe28a68de02" xsi:nil="true"/>
    <lcf76f155ced4ddcb4097134ff3c332f xmlns="4db6f20e-3839-40be-9085-a146ff2d859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64B9A1-63D6-4977-8119-4E39AA3655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b6f20e-3839-40be-9085-a146ff2d859b"/>
    <ds:schemaRef ds:uri="ac5ba7ed-3325-451e-be0b-efe28a68de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FFAA85-5588-4DDE-AF9F-BA74E7CC5CF7}">
  <ds:schemaRefs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  <ds:schemaRef ds:uri="http://schemas.microsoft.com/office/2006/documentManagement/types"/>
    <ds:schemaRef ds:uri="f4d3a564-39d4-401e-9dc0-58e49be45454"/>
    <ds:schemaRef ds:uri="http://purl.org/dc/elements/1.1/"/>
    <ds:schemaRef ds:uri="http://schemas.microsoft.com/office/infopath/2007/PartnerControls"/>
    <ds:schemaRef ds:uri="http://schemas.microsoft.com/office/2006/metadata/properties"/>
    <ds:schemaRef ds:uri="152ff437-4edc-4feb-8fc2-5e7838f6d894"/>
    <ds:schemaRef ds:uri="184b97ba-2b30-4c65-95ef-9cd6e7cad533"/>
    <ds:schemaRef ds:uri="ac5ba7ed-3325-451e-be0b-efe28a68de02"/>
    <ds:schemaRef ds:uri="4db6f20e-3839-40be-9085-a146ff2d859b"/>
  </ds:schemaRefs>
</ds:datastoreItem>
</file>

<file path=customXml/itemProps3.xml><?xml version="1.0" encoding="utf-8"?>
<ds:datastoreItem xmlns:ds="http://schemas.openxmlformats.org/officeDocument/2006/customXml" ds:itemID="{E932A2F5-56A0-494E-A32A-75595E5EC6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3272</TotalTime>
  <Words>434</Words>
  <Application>Microsoft Office PowerPoint</Application>
  <PresentationFormat>Widescreen</PresentationFormat>
  <Paragraphs>63</Paragraphs>
  <Slides>9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Roboto Condensed</vt:lpstr>
      <vt:lpstr>Roboto-Bold</vt:lpstr>
      <vt:lpstr>Roboto-Light</vt:lpstr>
      <vt:lpstr>Roboto-Regular</vt:lpstr>
      <vt:lpstr>Univers 57 Condensed</vt:lpstr>
      <vt:lpstr>Univers LT Std 57 Cn</vt:lpstr>
      <vt:lpstr>Office Theme</vt:lpstr>
      <vt:lpstr>1_Office Theme</vt:lpstr>
      <vt:lpstr>2_Office Theme</vt:lpstr>
      <vt:lpstr>PowerPoint Presentation</vt:lpstr>
      <vt:lpstr>Ecossistema Motion Metrics para as minas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Hewitt</dc:creator>
  <cp:lastModifiedBy>Ryan Hewitt</cp:lastModifiedBy>
  <cp:revision>120</cp:revision>
  <dcterms:created xsi:type="dcterms:W3CDTF">2021-12-07T19:49:45Z</dcterms:created>
  <dcterms:modified xsi:type="dcterms:W3CDTF">2022-08-12T22:25:24Z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0x0101005056EFA365063F4DAA88F8A3B85D241D</vt:lpwstr>
  </property>
  <property fmtid="{D5CDD505-2E9C-101B-9397-08002B2CF9AE}" pid="3" name="MediaServiceImageTags">
    <vt:lpwstr/>
  </property>
</Properties>
</file>