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0"/>
  </p:notesMasterIdLst>
  <p:sldIdLst>
    <p:sldId id="256" r:id="rId5"/>
    <p:sldId id="1395" r:id="rId6"/>
    <p:sldId id="1399" r:id="rId7"/>
    <p:sldId id="1397" r:id="rId8"/>
    <p:sldId id="140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icak" initials="JM" lastIdx="13" clrIdx="0">
    <p:extLst>
      <p:ext uri="{19B8F6BF-5375-455C-9EA6-DF929625EA0E}">
        <p15:presenceInfo xmlns:p15="http://schemas.microsoft.com/office/powerpoint/2012/main" userId="S::jim.micak@electrokinetic.ca::23065239-b977-41c2-ba31-2e6f8aa989d2" providerId="AD"/>
      </p:ext>
    </p:extLst>
  </p:cmAuthor>
  <p:cmAuthor id="2" name="jim micak" initials="jm" lastIdx="12" clrIdx="1">
    <p:extLst>
      <p:ext uri="{19B8F6BF-5375-455C-9EA6-DF929625EA0E}">
        <p15:presenceInfo xmlns:p15="http://schemas.microsoft.com/office/powerpoint/2012/main" userId="ffda5c0407777090" providerId="Windows Live"/>
      </p:ext>
    </p:extLst>
  </p:cmAuthor>
  <p:cmAuthor id="3" name="Ed Hanna" initials="EH" lastIdx="6" clrIdx="2">
    <p:extLst>
      <p:ext uri="{19B8F6BF-5375-455C-9EA6-DF929625EA0E}">
        <p15:presenceInfo xmlns:p15="http://schemas.microsoft.com/office/powerpoint/2012/main" userId="9be31fffcd894348" providerId="Windows Live"/>
      </p:ext>
    </p:extLst>
  </p:cmAuthor>
  <p:cmAuthor id="4" name="John Vandersleen" initials="JV" lastIdx="1" clrIdx="3">
    <p:extLst>
      <p:ext uri="{19B8F6BF-5375-455C-9EA6-DF929625EA0E}">
        <p15:presenceInfo xmlns:p15="http://schemas.microsoft.com/office/powerpoint/2012/main" userId="S::john.vandersleen@eks.ca::f55db2bd-71b2-4dfa-8610-225016aa6e76" providerId="AD"/>
      </p:ext>
    </p:extLst>
  </p:cmAuthor>
  <p:cmAuthor id="5" name="Shaun Kavalinas" initials="SK" lastIdx="14" clrIdx="4">
    <p:extLst>
      <p:ext uri="{19B8F6BF-5375-455C-9EA6-DF929625EA0E}">
        <p15:presenceInfo xmlns:p15="http://schemas.microsoft.com/office/powerpoint/2012/main" userId="S::Shaun.Kavalinas@eks.ca::a89d9f6f-8f02-4edf-ad06-f5e2a73ebb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C52"/>
    <a:srgbClr val="C74F1F"/>
    <a:srgbClr val="672F09"/>
    <a:srgbClr val="003860"/>
    <a:srgbClr val="680000"/>
    <a:srgbClr val="866600"/>
    <a:srgbClr val="61D6FF"/>
    <a:srgbClr val="A50021"/>
    <a:srgbClr val="FFC000"/>
    <a:srgbClr val="4F4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9" autoAdjust="0"/>
    <p:restoredTop sz="85912" autoAdjust="0"/>
  </p:normalViewPr>
  <p:slideViewPr>
    <p:cSldViewPr snapToGrid="0">
      <p:cViewPr varScale="1">
        <p:scale>
          <a:sx n="88" d="100"/>
          <a:sy n="88" d="100"/>
        </p:scale>
        <p:origin x="858"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15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39FCC-0C91-4B50-A7A3-CCF21E9E1A9F}" type="datetimeFigureOut">
              <a:rPr lang="en-US" smtClean="0"/>
              <a:pPr/>
              <a:t>9/15/2022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94CC3-CFA1-45D6-B930-4CBD82C4C3F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7194CC3-CFA1-45D6-B930-4CBD82C4C3FC}" type="slidenum">
              <a:rPr lang="en-US" smtClean="0"/>
              <a:pPr/>
              <a:t>1</a:t>
            </a:fld>
            <a:endParaRPr lang="en-US" dirty="0"/>
          </a:p>
        </p:txBody>
      </p:sp>
      <p:sp>
        <p:nvSpPr>
          <p:cNvPr id="5" name="Notes Placeholder 4"/>
          <p:cNvSpPr>
            <a:spLocks noGrp="1"/>
          </p:cNvSpPr>
          <p:nvPr>
            <p:ph type="body" sz="quarter" idx="11"/>
          </p:nvPr>
        </p:nvSpPr>
        <p:spPr/>
        <p:txBody>
          <a:bodyPr>
            <a:normAutofit/>
          </a:bodyPr>
          <a:lstStyle/>
          <a:p>
            <a:r>
              <a:rPr lang="en-US" dirty="0"/>
              <a:t>This presentation provides an overview of the EKST process, an innovative technology for decontaminating contaminated soil.</a:t>
            </a:r>
          </a:p>
          <a:p>
            <a:endParaRPr lang="en-US" dirty="0"/>
          </a:p>
          <a:p>
            <a:r>
              <a:rPr lang="en-US" dirty="0"/>
              <a:t>For more information on this technology, email info@ekst.ca or visit https://electrokineticsolutions.com/ekst/,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685800"/>
            <a:ext cx="4572000" cy="3429000"/>
          </a:xfrm>
        </p:spPr>
      </p:sp>
      <p:sp>
        <p:nvSpPr>
          <p:cNvPr id="3" name="Notes Placeholder 2"/>
          <p:cNvSpPr>
            <a:spLocks noGrp="1"/>
          </p:cNvSpPr>
          <p:nvPr>
            <p:ph type="body" idx="1"/>
          </p:nvPr>
        </p:nvSpPr>
        <p:spPr/>
        <p:txBody>
          <a:bodyPr>
            <a:normAutofit/>
          </a:bodyPr>
          <a:lstStyle/>
          <a:p>
            <a:pPr>
              <a:lnSpc>
                <a:spcPct val="120000"/>
              </a:lnSpc>
            </a:pPr>
            <a:r>
              <a:rPr lang="en-GB" sz="1200" b="0" dirty="0"/>
              <a:t>Soil contamination is a major issue in many industrial sectors including mining</a:t>
            </a:r>
            <a:endParaRPr lang="en-US" sz="1200" b="0" dirty="0"/>
          </a:p>
          <a:p>
            <a:pPr>
              <a:lnSpc>
                <a:spcPct val="120000"/>
              </a:lnSpc>
            </a:pPr>
            <a:endParaRPr lang="en-US" sz="300" b="0" dirty="0"/>
          </a:p>
          <a:p>
            <a:pPr>
              <a:lnSpc>
                <a:spcPct val="110000"/>
              </a:lnSpc>
              <a:spcBef>
                <a:spcPts val="600"/>
              </a:spcBef>
            </a:pPr>
            <a:r>
              <a:rPr lang="en-US" sz="1200" b="0" dirty="0"/>
              <a:t>Site decontamination globally is a multibillion-dollar industry</a:t>
            </a:r>
          </a:p>
          <a:p>
            <a:pPr>
              <a:lnSpc>
                <a:spcPct val="110000"/>
              </a:lnSpc>
              <a:spcBef>
                <a:spcPts val="600"/>
              </a:spcBef>
            </a:pPr>
            <a:endParaRPr lang="en-US" sz="300" b="0" dirty="0"/>
          </a:p>
          <a:p>
            <a:pPr>
              <a:lnSpc>
                <a:spcPct val="110000"/>
              </a:lnSpc>
              <a:spcBef>
                <a:spcPts val="600"/>
              </a:spcBef>
            </a:pPr>
            <a:r>
              <a:rPr lang="en-GB" sz="1200" b="0" dirty="0"/>
              <a:t>Soil contaminants include organic and inorganic pollutants.</a:t>
            </a:r>
          </a:p>
          <a:p>
            <a:pPr>
              <a:lnSpc>
                <a:spcPct val="110000"/>
              </a:lnSpc>
              <a:spcBef>
                <a:spcPts val="600"/>
              </a:spcBef>
            </a:pPr>
            <a:endParaRPr lang="en-GB" sz="300" b="0" dirty="0">
              <a:solidFill>
                <a:srgbClr val="003860"/>
              </a:solidFill>
            </a:endParaRPr>
          </a:p>
          <a:p>
            <a:pPr>
              <a:lnSpc>
                <a:spcPct val="110000"/>
              </a:lnSpc>
              <a:spcBef>
                <a:spcPts val="600"/>
              </a:spcBef>
            </a:pPr>
            <a:r>
              <a:rPr lang="en-GB" sz="1200" b="0" dirty="0"/>
              <a:t>An environmentally sustainable site decontamination process is needed that avoids the high costs and environmental impacts of current site decontamination methods</a:t>
            </a:r>
            <a:endParaRPr lang="en-US" sz="1200" b="0" dirty="0"/>
          </a:p>
          <a:p>
            <a:pPr>
              <a:lnSpc>
                <a:spcPct val="120000"/>
              </a:lnSpc>
            </a:pPr>
            <a:endParaRPr lang="en-US" dirty="0"/>
          </a:p>
        </p:txBody>
      </p:sp>
      <p:sp>
        <p:nvSpPr>
          <p:cNvPr id="4" name="Slide Number Placeholder 3"/>
          <p:cNvSpPr>
            <a:spLocks noGrp="1"/>
          </p:cNvSpPr>
          <p:nvPr>
            <p:ph type="sldNum" sz="quarter" idx="5"/>
          </p:nvPr>
        </p:nvSpPr>
        <p:spPr/>
        <p:txBody>
          <a:bodyPr/>
          <a:lstStyle/>
          <a:p>
            <a:fld id="{F7194CC3-CFA1-45D6-B930-4CBD82C4C3FC}" type="slidenum">
              <a:rPr lang="en-US" smtClean="0"/>
              <a:pPr/>
              <a:t>2</a:t>
            </a:fld>
            <a:endParaRPr lang="en-US" dirty="0"/>
          </a:p>
        </p:txBody>
      </p:sp>
    </p:spTree>
    <p:extLst>
      <p:ext uri="{BB962C8B-B14F-4D97-AF65-F5344CB8AC3E}">
        <p14:creationId xmlns:p14="http://schemas.microsoft.com/office/powerpoint/2010/main" val="125232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20000"/>
              </a:lnSpc>
              <a:spcBef>
                <a:spcPts val="1800"/>
              </a:spcBef>
              <a:spcAft>
                <a:spcPts val="0"/>
              </a:spcAft>
              <a:buClrTx/>
              <a:buSzTx/>
              <a:buFontTx/>
              <a:buNone/>
              <a:tabLst/>
              <a:defRPr/>
            </a:pPr>
            <a:endParaRPr lang="en-GB" sz="1200" dirty="0">
              <a:solidFill>
                <a:schemeClr val="tx1"/>
              </a:solidFill>
            </a:endParaRPr>
          </a:p>
        </p:txBody>
      </p:sp>
      <p:sp>
        <p:nvSpPr>
          <p:cNvPr id="4" name="Slide Number Placeholder 3"/>
          <p:cNvSpPr>
            <a:spLocks noGrp="1"/>
          </p:cNvSpPr>
          <p:nvPr>
            <p:ph type="sldNum" sz="quarter" idx="5"/>
          </p:nvPr>
        </p:nvSpPr>
        <p:spPr/>
        <p:txBody>
          <a:bodyPr/>
          <a:lstStyle/>
          <a:p>
            <a:fld id="{F7194CC3-CFA1-45D6-B930-4CBD82C4C3FC}" type="slidenum">
              <a:rPr lang="en-US" smtClean="0"/>
              <a:pPr/>
              <a:t>3</a:t>
            </a:fld>
            <a:endParaRPr lang="en-US" dirty="0"/>
          </a:p>
        </p:txBody>
      </p:sp>
    </p:spTree>
    <p:extLst>
      <p:ext uri="{BB962C8B-B14F-4D97-AF65-F5344CB8AC3E}">
        <p14:creationId xmlns:p14="http://schemas.microsoft.com/office/powerpoint/2010/main" val="262543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685800"/>
            <a:ext cx="4572000" cy="3429000"/>
          </a:xfrm>
        </p:spPr>
      </p:sp>
      <p:sp>
        <p:nvSpPr>
          <p:cNvPr id="3" name="Notes Placeholder 2"/>
          <p:cNvSpPr>
            <a:spLocks noGrp="1"/>
          </p:cNvSpPr>
          <p:nvPr>
            <p:ph type="body" idx="1"/>
          </p:nvPr>
        </p:nvSpPr>
        <p:spPr/>
        <p:txBody>
          <a:bodyPr>
            <a:normAutofit fontScale="70000" lnSpcReduction="20000"/>
          </a:bodyPr>
          <a:lstStyle/>
          <a:p>
            <a:pPr marL="0" indent="0">
              <a:lnSpc>
                <a:spcPct val="120000"/>
              </a:lnSpc>
              <a:buNone/>
            </a:pPr>
            <a:r>
              <a:rPr lang="en-US" sz="2400" b="0" dirty="0"/>
              <a:t>The </a:t>
            </a:r>
            <a:r>
              <a:rPr lang="en-US" sz="2400" b="1" dirty="0"/>
              <a:t>EKST </a:t>
            </a:r>
            <a:r>
              <a:rPr lang="en-US" sz="2400" b="0" dirty="0"/>
              <a:t>process is based on two electrokinetic forces. </a:t>
            </a:r>
          </a:p>
          <a:p>
            <a:pPr>
              <a:lnSpc>
                <a:spcPct val="120000"/>
              </a:lnSpc>
            </a:pPr>
            <a:endParaRPr lang="en-US" sz="2400" b="0" dirty="0">
              <a:solidFill>
                <a:srgbClr val="FF0000"/>
              </a:solidFill>
            </a:endParaRPr>
          </a:p>
          <a:p>
            <a:pPr>
              <a:lnSpc>
                <a:spcPct val="120000"/>
              </a:lnSpc>
            </a:pPr>
            <a:r>
              <a:rPr lang="en-US" sz="2400" b="0" dirty="0">
                <a:solidFill>
                  <a:srgbClr val="FF0000"/>
                </a:solidFill>
              </a:rPr>
              <a:t>First, </a:t>
            </a:r>
            <a:r>
              <a:rPr lang="en-US" sz="2400" b="1" dirty="0" err="1">
                <a:solidFill>
                  <a:srgbClr val="FF0000"/>
                </a:solidFill>
              </a:rPr>
              <a:t>electroosomosis</a:t>
            </a:r>
            <a:endParaRPr lang="en-US" sz="2400" b="1" dirty="0">
              <a:solidFill>
                <a:srgbClr val="FF0000"/>
              </a:solidFill>
            </a:endParaRPr>
          </a:p>
          <a:p>
            <a:pPr lvl="1">
              <a:lnSpc>
                <a:spcPct val="120000"/>
              </a:lnSpc>
            </a:pPr>
            <a:r>
              <a:rPr lang="en-US" sz="1700" b="0" dirty="0"/>
              <a:t>Drags electrolyte toward the cathodes carrying contaminants with it</a:t>
            </a:r>
          </a:p>
          <a:p>
            <a:pPr lvl="1">
              <a:lnSpc>
                <a:spcPct val="120000"/>
              </a:lnSpc>
            </a:pPr>
            <a:endParaRPr lang="en-US" sz="1700" b="0" dirty="0"/>
          </a:p>
          <a:p>
            <a:pPr lvl="1">
              <a:lnSpc>
                <a:spcPct val="120000"/>
              </a:lnSpc>
            </a:pPr>
            <a:r>
              <a:rPr lang="en-US" sz="1700" b="0" dirty="0"/>
              <a:t>The electrolyte flow rate is dependent on the strength of the electric field which can be adjusted by the control system.  Increasing the electrolyte flow rate increases the rate at which soil can be decontaminated and increases the mass of contaminants removed</a:t>
            </a:r>
          </a:p>
          <a:p>
            <a:pPr lvl="1">
              <a:lnSpc>
                <a:spcPct val="120000"/>
              </a:lnSpc>
            </a:pPr>
            <a:endParaRPr lang="en-US" sz="1700" b="0" dirty="0"/>
          </a:p>
          <a:p>
            <a:pPr>
              <a:lnSpc>
                <a:spcPct val="120000"/>
              </a:lnSpc>
            </a:pPr>
            <a:r>
              <a:rPr lang="en-US" sz="2400" b="0" dirty="0">
                <a:solidFill>
                  <a:srgbClr val="FF0000"/>
                </a:solidFill>
              </a:rPr>
              <a:t>The other electrokinetic force is </a:t>
            </a:r>
            <a:r>
              <a:rPr lang="en-US" sz="2400" b="1" dirty="0">
                <a:solidFill>
                  <a:srgbClr val="FF0000"/>
                </a:solidFill>
              </a:rPr>
              <a:t>electromigration</a:t>
            </a:r>
            <a:r>
              <a:rPr lang="en-US" sz="2400" b="0" dirty="0">
                <a:solidFill>
                  <a:srgbClr val="FF0000"/>
                </a:solidFill>
              </a:rPr>
              <a:t>.</a:t>
            </a:r>
          </a:p>
          <a:p>
            <a:pPr lvl="1">
              <a:lnSpc>
                <a:spcPct val="120000"/>
              </a:lnSpc>
            </a:pPr>
            <a:r>
              <a:rPr lang="en-US" sz="1800" b="0" dirty="0">
                <a:solidFill>
                  <a:srgbClr val="FF0000"/>
                </a:solidFill>
              </a:rPr>
              <a:t>Electromigration attract</a:t>
            </a:r>
            <a:r>
              <a:rPr lang="en-US" sz="1700" b="0" dirty="0"/>
              <a:t>s dissolved ions to the oppositely charged electrodes assisting the electroosmotic process.</a:t>
            </a:r>
          </a:p>
          <a:p>
            <a:pPr lvl="1">
              <a:lnSpc>
                <a:spcPct val="120000"/>
              </a:lnSpc>
            </a:pPr>
            <a:endParaRPr lang="en-US" sz="1700" b="0" dirty="0"/>
          </a:p>
          <a:p>
            <a:pPr lvl="1">
              <a:lnSpc>
                <a:spcPct val="120000"/>
              </a:lnSpc>
            </a:pPr>
            <a:r>
              <a:rPr lang="en-US" sz="1700" b="0" dirty="0"/>
              <a:t>The rate of ion migration is also dependent on the electric field strength</a:t>
            </a:r>
          </a:p>
          <a:p>
            <a:pPr>
              <a:lnSpc>
                <a:spcPct val="120000"/>
              </a:lnSpc>
            </a:pPr>
            <a:endParaRPr lang="en-US" sz="800" b="0" dirty="0"/>
          </a:p>
          <a:p>
            <a:pPr>
              <a:lnSpc>
                <a:spcPct val="120000"/>
              </a:lnSpc>
            </a:pPr>
            <a:r>
              <a:rPr lang="en-US" sz="2400" b="0" dirty="0"/>
              <a:t>The </a:t>
            </a:r>
            <a:r>
              <a:rPr lang="en-US" sz="2400" b="1" dirty="0"/>
              <a:t>electrolyte “recipe” </a:t>
            </a:r>
            <a:r>
              <a:rPr lang="en-US" sz="2400" b="0" dirty="0"/>
              <a:t>is important for decontamination effectiveness.  The recipe is customized to the soil and contaminant conditions of each project. </a:t>
            </a:r>
          </a:p>
          <a:p>
            <a:pPr marL="290513" indent="-290513">
              <a:lnSpc>
                <a:spcPct val="120000"/>
              </a:lnSpc>
            </a:pPr>
            <a:endParaRPr lang="en-US" sz="2800" dirty="0"/>
          </a:p>
        </p:txBody>
      </p:sp>
      <p:sp>
        <p:nvSpPr>
          <p:cNvPr id="4" name="Slide Number Placeholder 3"/>
          <p:cNvSpPr>
            <a:spLocks noGrp="1"/>
          </p:cNvSpPr>
          <p:nvPr>
            <p:ph type="sldNum" sz="quarter" idx="5"/>
          </p:nvPr>
        </p:nvSpPr>
        <p:spPr/>
        <p:txBody>
          <a:bodyPr/>
          <a:lstStyle/>
          <a:p>
            <a:fld id="{F7194CC3-CFA1-45D6-B930-4CBD82C4C3FC}" type="slidenum">
              <a:rPr lang="en-US" smtClean="0"/>
              <a:pPr/>
              <a:t>4</a:t>
            </a:fld>
            <a:endParaRPr lang="en-US" dirty="0"/>
          </a:p>
        </p:txBody>
      </p:sp>
    </p:spTree>
    <p:extLst>
      <p:ext uri="{BB962C8B-B14F-4D97-AF65-F5344CB8AC3E}">
        <p14:creationId xmlns:p14="http://schemas.microsoft.com/office/powerpoint/2010/main" val="313151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685800"/>
            <a:ext cx="4572000" cy="3429000"/>
          </a:xfrm>
        </p:spPr>
      </p:sp>
      <p:sp>
        <p:nvSpPr>
          <p:cNvPr id="3" name="Notes Placeholder 2"/>
          <p:cNvSpPr>
            <a:spLocks noGrp="1"/>
          </p:cNvSpPr>
          <p:nvPr>
            <p:ph type="body" idx="1"/>
          </p:nvPr>
        </p:nvSpPr>
        <p:spPr/>
        <p:txBody>
          <a:bodyPr>
            <a:normAutofit fontScale="47500" lnSpcReduction="20000"/>
          </a:bodyPr>
          <a:lstStyle/>
          <a:p>
            <a:pPr>
              <a:lnSpc>
                <a:spcPct val="120000"/>
              </a:lnSpc>
              <a:spcBef>
                <a:spcPts val="1800"/>
              </a:spcBef>
            </a:pPr>
            <a:r>
              <a:rPr lang="en-GB" dirty="0">
                <a:solidFill>
                  <a:schemeClr val="tx1"/>
                </a:solidFill>
              </a:rPr>
              <a:t>This graphic shows the stacked decontamination units</a:t>
            </a:r>
            <a:r>
              <a:rPr lang="en-GB" baseline="0" dirty="0">
                <a:solidFill>
                  <a:schemeClr val="tx1"/>
                </a:solidFill>
              </a:rPr>
              <a:t> being mounted on a flat bed.</a:t>
            </a:r>
          </a:p>
          <a:p>
            <a:pPr>
              <a:lnSpc>
                <a:spcPct val="120000"/>
              </a:lnSpc>
              <a:spcBef>
                <a:spcPts val="1800"/>
              </a:spcBef>
            </a:pPr>
            <a:endParaRPr lang="en-GB" baseline="0" dirty="0">
              <a:solidFill>
                <a:schemeClr val="tx1"/>
              </a:solidFill>
            </a:endParaRPr>
          </a:p>
          <a:p>
            <a:pPr>
              <a:lnSpc>
                <a:spcPct val="120000"/>
              </a:lnSpc>
            </a:pPr>
            <a:r>
              <a:rPr lang="en-GB" sz="2800" b="0" dirty="0">
                <a:solidFill>
                  <a:srgbClr val="FF0000"/>
                </a:solidFill>
              </a:rPr>
              <a:t>The process:</a:t>
            </a:r>
          </a:p>
          <a:p>
            <a:pPr marL="457200" marR="0" lvl="1" indent="0" algn="l" defTabSz="914400" rtl="0" eaLnBrk="1" fontAlgn="auto" latinLnBrk="0" hangingPunct="1">
              <a:lnSpc>
                <a:spcPct val="120000"/>
              </a:lnSpc>
              <a:spcBef>
                <a:spcPts val="0"/>
              </a:spcBef>
              <a:spcAft>
                <a:spcPts val="0"/>
              </a:spcAft>
              <a:buClrTx/>
              <a:buSzTx/>
              <a:buFontTx/>
              <a:buNone/>
              <a:tabLst/>
              <a:defRPr/>
            </a:pPr>
            <a:r>
              <a:rPr lang="en-US" sz="1800" b="1" dirty="0">
                <a:effectLst/>
                <a:latin typeface="Calibri" panose="020F0502020204030204" pitchFamily="34" charset="0"/>
                <a:ea typeface="SimSun" panose="02010600030101010101" pitchFamily="2" charset="-122"/>
                <a:cs typeface="Tahoma" panose="020B0604030504040204" pitchFamily="34" charset="0"/>
              </a:rPr>
              <a:t>Is low cost </a:t>
            </a:r>
            <a:r>
              <a:rPr lang="en-US" sz="1800" dirty="0">
                <a:effectLst/>
                <a:latin typeface="Calibri" panose="020F0502020204030204" pitchFamily="34" charset="0"/>
                <a:ea typeface="SimSun" panose="02010600030101010101" pitchFamily="2" charset="-122"/>
                <a:cs typeface="Tahoma" panose="020B0604030504040204" pitchFamily="34" charset="0"/>
              </a:rPr>
              <a:t>– Much less material handling is required</a:t>
            </a:r>
            <a:endParaRPr lang="en-CA" sz="1800" dirty="0">
              <a:effectLst/>
              <a:latin typeface="Corbel" panose="020B0503020204020204" pitchFamily="34" charset="0"/>
              <a:ea typeface="SimSun" panose="02010600030101010101" pitchFamily="2" charset="-122"/>
              <a:cs typeface="Tahoma" panose="020B0604030504040204" pitchFamily="34" charset="0"/>
            </a:endParaRPr>
          </a:p>
          <a:p>
            <a:pPr>
              <a:lnSpc>
                <a:spcPct val="120000"/>
              </a:lnSpc>
            </a:pPr>
            <a:endParaRPr lang="en-GB" sz="2800" b="0" dirty="0">
              <a:solidFill>
                <a:srgbClr val="FF0000"/>
              </a:solidFill>
            </a:endParaRPr>
          </a:p>
          <a:p>
            <a:pPr lvl="1">
              <a:lnSpc>
                <a:spcPct val="120000"/>
              </a:lnSpc>
            </a:pPr>
            <a:r>
              <a:rPr lang="en-GB" sz="2800" b="1" dirty="0">
                <a:solidFill>
                  <a:srgbClr val="FF0000"/>
                </a:solidFill>
              </a:rPr>
              <a:t>Occurs onsite</a:t>
            </a:r>
            <a:r>
              <a:rPr lang="en-GB" sz="2800" b="0" dirty="0"/>
              <a:t> so that no hauling of soil offsite is required.</a:t>
            </a:r>
            <a:endParaRPr lang="en-US" sz="2800" b="0" dirty="0"/>
          </a:p>
          <a:p>
            <a:pPr lvl="1">
              <a:lnSpc>
                <a:spcPct val="120000"/>
              </a:lnSpc>
            </a:pPr>
            <a:endParaRPr lang="en-US" sz="800" b="0" dirty="0"/>
          </a:p>
          <a:p>
            <a:pPr lvl="1">
              <a:lnSpc>
                <a:spcPct val="110000"/>
              </a:lnSpc>
              <a:spcBef>
                <a:spcPts val="600"/>
              </a:spcBef>
            </a:pPr>
            <a:r>
              <a:rPr lang="en-US" sz="2800" b="1" dirty="0">
                <a:solidFill>
                  <a:srgbClr val="FF0000"/>
                </a:solidFill>
              </a:rPr>
              <a:t>Is mobile</a:t>
            </a:r>
            <a:r>
              <a:rPr lang="en-US" sz="2800" b="0" dirty="0"/>
              <a:t>  The treatment system is transported by truck from one contaminated site to the next</a:t>
            </a:r>
          </a:p>
          <a:p>
            <a:pPr lvl="1">
              <a:lnSpc>
                <a:spcPct val="110000"/>
              </a:lnSpc>
              <a:spcBef>
                <a:spcPts val="600"/>
              </a:spcBef>
            </a:pPr>
            <a:endParaRPr lang="en-US" sz="800" b="0" dirty="0"/>
          </a:p>
          <a:p>
            <a:pPr lvl="1">
              <a:lnSpc>
                <a:spcPct val="110000"/>
              </a:lnSpc>
              <a:spcBef>
                <a:spcPts val="600"/>
              </a:spcBef>
            </a:pPr>
            <a:r>
              <a:rPr lang="en-GB" sz="2800" b="1" dirty="0">
                <a:solidFill>
                  <a:srgbClr val="FF0000"/>
                </a:solidFill>
              </a:rPr>
              <a:t>Is highly flexible</a:t>
            </a:r>
          </a:p>
          <a:p>
            <a:pPr marL="1371600" lvl="2" indent="-457200">
              <a:lnSpc>
                <a:spcPct val="110000"/>
              </a:lnSpc>
              <a:spcBef>
                <a:spcPts val="600"/>
              </a:spcBef>
              <a:buFont typeface="+mj-lt"/>
              <a:buAutoNum type="arabicPeriod"/>
            </a:pPr>
            <a:r>
              <a:rPr lang="en-GB" sz="2400" b="0" dirty="0">
                <a:solidFill>
                  <a:schemeClr val="accent2">
                    <a:lumMod val="50000"/>
                  </a:schemeClr>
                </a:solidFill>
              </a:rPr>
              <a:t>The throughput</a:t>
            </a:r>
            <a:r>
              <a:rPr lang="en-GB" sz="2400" b="0" dirty="0"/>
              <a:t> capacity of a deployed system is optimised based on the specific requirements of a project</a:t>
            </a:r>
            <a:r>
              <a:rPr lang="en-US" sz="1800" dirty="0">
                <a:effectLst/>
                <a:latin typeface="Calibri" panose="020F0502020204030204" pitchFamily="34" charset="0"/>
                <a:ea typeface="SimSun" panose="02010600030101010101" pitchFamily="2" charset="-122"/>
                <a:cs typeface="Tahoma" panose="020B0604030504040204" pitchFamily="34" charset="0"/>
              </a:rPr>
              <a:t>, not one-size-fits-all</a:t>
            </a:r>
            <a:r>
              <a:rPr lang="en-GB" sz="2400" b="0" dirty="0"/>
              <a:t>.</a:t>
            </a:r>
          </a:p>
          <a:p>
            <a:pPr marL="1371600" lvl="2" indent="-457200">
              <a:lnSpc>
                <a:spcPct val="110000"/>
              </a:lnSpc>
              <a:spcBef>
                <a:spcPts val="600"/>
              </a:spcBef>
              <a:buFont typeface="+mj-lt"/>
              <a:buAutoNum type="arabicPeriod"/>
            </a:pPr>
            <a:endParaRPr lang="en-GB" sz="2400" b="0" dirty="0">
              <a:solidFill>
                <a:schemeClr val="accent2">
                  <a:lumMod val="50000"/>
                </a:schemeClr>
              </a:solidFill>
            </a:endParaRPr>
          </a:p>
          <a:p>
            <a:pPr marL="1371600" lvl="2" indent="-457200">
              <a:lnSpc>
                <a:spcPct val="110000"/>
              </a:lnSpc>
              <a:spcBef>
                <a:spcPts val="600"/>
              </a:spcBef>
              <a:buFont typeface="+mj-lt"/>
              <a:buAutoNum type="arabicPeriod"/>
            </a:pPr>
            <a:r>
              <a:rPr lang="en-GB" sz="2400" b="0" dirty="0">
                <a:solidFill>
                  <a:schemeClr val="accent2">
                    <a:lumMod val="50000"/>
                  </a:schemeClr>
                </a:solidFill>
              </a:rPr>
              <a:t>I</a:t>
            </a:r>
            <a:r>
              <a:rPr lang="en-GB" sz="2400" b="0" dirty="0"/>
              <a:t>norganic and organic pollutants are removed by tailoring the electrolyte recipe to the pollutants present.</a:t>
            </a:r>
          </a:p>
          <a:p>
            <a:pPr marL="1371600" lvl="2" indent="-457200">
              <a:lnSpc>
                <a:spcPct val="110000"/>
              </a:lnSpc>
              <a:spcBef>
                <a:spcPts val="600"/>
              </a:spcBef>
              <a:buFont typeface="+mj-lt"/>
              <a:buAutoNum type="arabicPeriod"/>
            </a:pPr>
            <a:endParaRPr lang="en-GB" sz="2400" b="0" dirty="0">
              <a:solidFill>
                <a:schemeClr val="accent2">
                  <a:lumMod val="50000"/>
                </a:schemeClr>
              </a:solidFill>
            </a:endParaRPr>
          </a:p>
          <a:p>
            <a:pPr marL="1371600" lvl="2" indent="-457200">
              <a:lnSpc>
                <a:spcPct val="110000"/>
              </a:lnSpc>
              <a:spcBef>
                <a:spcPts val="600"/>
              </a:spcBef>
              <a:buFont typeface="+mj-lt"/>
              <a:buAutoNum type="arabicPeriod"/>
            </a:pPr>
            <a:r>
              <a:rPr lang="en-GB" sz="2400" b="0" dirty="0">
                <a:solidFill>
                  <a:schemeClr val="accent2">
                    <a:lumMod val="50000"/>
                  </a:schemeClr>
                </a:solidFill>
              </a:rPr>
              <a:t>The process can</a:t>
            </a:r>
            <a:r>
              <a:rPr lang="en-GB" sz="2400" b="0" dirty="0"/>
              <a:t> meet stringent environmental requirements without any major changes</a:t>
            </a:r>
            <a:endParaRPr lang="en-US" sz="2400" b="0" dirty="0"/>
          </a:p>
        </p:txBody>
      </p:sp>
      <p:sp>
        <p:nvSpPr>
          <p:cNvPr id="4" name="Slide Number Placeholder 3"/>
          <p:cNvSpPr>
            <a:spLocks noGrp="1"/>
          </p:cNvSpPr>
          <p:nvPr>
            <p:ph type="sldNum" sz="quarter" idx="5"/>
          </p:nvPr>
        </p:nvSpPr>
        <p:spPr/>
        <p:txBody>
          <a:bodyPr/>
          <a:lstStyle/>
          <a:p>
            <a:fld id="{F7194CC3-CFA1-45D6-B930-4CBD82C4C3FC}" type="slidenum">
              <a:rPr lang="en-US" smtClean="0"/>
              <a:pPr/>
              <a:t>5</a:t>
            </a:fld>
            <a:endParaRPr lang="en-US" dirty="0"/>
          </a:p>
        </p:txBody>
      </p:sp>
    </p:spTree>
    <p:extLst>
      <p:ext uri="{BB962C8B-B14F-4D97-AF65-F5344CB8AC3E}">
        <p14:creationId xmlns:p14="http://schemas.microsoft.com/office/powerpoint/2010/main" val="49647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1D9E-1FD8-24C2-E016-E239772B33F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82EAD005-4D17-DCC9-C53A-16A1B9A62C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6D2DC21-9B72-8A76-1D3E-9771FE4ED451}"/>
              </a:ext>
            </a:extLst>
          </p:cNvPr>
          <p:cNvSpPr>
            <a:spLocks noGrp="1"/>
          </p:cNvSpPr>
          <p:nvPr>
            <p:ph type="dt" sz="half" idx="10"/>
          </p:nvPr>
        </p:nvSpPr>
        <p:spPr/>
        <p:txBody>
          <a:bodyPr/>
          <a:lstStyle/>
          <a:p>
            <a:fld id="{D9E43E8B-6B12-4C8A-A847-F43033863D83}" type="datetime1">
              <a:rPr lang="en-GB" smtClean="0"/>
              <a:pPr/>
              <a:t>15/09/2022</a:t>
            </a:fld>
            <a:endParaRPr lang="en-GB" dirty="0"/>
          </a:p>
        </p:txBody>
      </p:sp>
      <p:sp>
        <p:nvSpPr>
          <p:cNvPr id="5" name="Footer Placeholder 4">
            <a:extLst>
              <a:ext uri="{FF2B5EF4-FFF2-40B4-BE49-F238E27FC236}">
                <a16:creationId xmlns:a16="http://schemas.microsoft.com/office/drawing/2014/main" id="{749EB02B-9B4E-43A3-16A6-31748E7DC8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942D56-B0B1-3387-3569-D5EB46399D54}"/>
              </a:ext>
            </a:extLst>
          </p:cNvPr>
          <p:cNvSpPr>
            <a:spLocks noGrp="1"/>
          </p:cNvSpPr>
          <p:nvPr>
            <p:ph type="sldNum" sz="quarter" idx="12"/>
          </p:nvPr>
        </p:nvSpPr>
        <p:spPr/>
        <p:txBody>
          <a:bodyPr/>
          <a:lstStyle/>
          <a:p>
            <a:r>
              <a:rPr lang="en-GB" sz="900">
                <a:solidFill>
                  <a:srgbClr val="003860"/>
                </a:solidFill>
              </a:rPr>
              <a:t>ElectroKinetics </a:t>
            </a:r>
            <a:r>
              <a:rPr lang="en-GB" sz="900">
                <a:solidFill>
                  <a:srgbClr val="680000"/>
                </a:solidFill>
              </a:rPr>
              <a:t>Soil Treatment</a:t>
            </a:r>
            <a:endParaRPr lang="en-GB" dirty="0"/>
          </a:p>
        </p:txBody>
      </p:sp>
    </p:spTree>
    <p:extLst>
      <p:ext uri="{BB962C8B-B14F-4D97-AF65-F5344CB8AC3E}">
        <p14:creationId xmlns:p14="http://schemas.microsoft.com/office/powerpoint/2010/main" val="7514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427D-EF28-A934-C9C2-C756522E84E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7130C7-1C17-E00F-010F-15A50C07A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A86D67E-EC29-FEF7-331F-F5E29BEF16BF}"/>
              </a:ext>
            </a:extLst>
          </p:cNvPr>
          <p:cNvSpPr>
            <a:spLocks noGrp="1"/>
          </p:cNvSpPr>
          <p:nvPr>
            <p:ph type="dt" sz="half" idx="10"/>
          </p:nvPr>
        </p:nvSpPr>
        <p:spPr/>
        <p:txBody>
          <a:bodyPr/>
          <a:lstStyle/>
          <a:p>
            <a:fld id="{8A35A7BD-C013-4BAD-85FD-D36C4D792C7E}" type="datetime1">
              <a:rPr lang="en-GB" smtClean="0"/>
              <a:pPr/>
              <a:t>15/09/2022</a:t>
            </a:fld>
            <a:endParaRPr lang="en-GB" dirty="0"/>
          </a:p>
        </p:txBody>
      </p:sp>
      <p:sp>
        <p:nvSpPr>
          <p:cNvPr id="5" name="Footer Placeholder 4">
            <a:extLst>
              <a:ext uri="{FF2B5EF4-FFF2-40B4-BE49-F238E27FC236}">
                <a16:creationId xmlns:a16="http://schemas.microsoft.com/office/drawing/2014/main" id="{E122A500-CF4B-51FB-B72B-14F7EC8EE8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1F0003-1CCB-BA09-FB25-F31925B08259}"/>
              </a:ext>
            </a:extLst>
          </p:cNvPr>
          <p:cNvSpPr>
            <a:spLocks noGrp="1"/>
          </p:cNvSpPr>
          <p:nvPr>
            <p:ph type="sldNum" sz="quarter" idx="12"/>
          </p:nvPr>
        </p:nvSpPr>
        <p:spPr/>
        <p:txBody>
          <a:bodyPr/>
          <a:lstStyle/>
          <a:p>
            <a:fld id="{51ACD777-EC9D-4737-B959-9D7D38D8D9EB}" type="slidenum">
              <a:rPr lang="en-GB" smtClean="0"/>
              <a:pPr/>
              <a:t>‹#›</a:t>
            </a:fld>
            <a:endParaRPr lang="en-GB" dirty="0"/>
          </a:p>
        </p:txBody>
      </p:sp>
    </p:spTree>
    <p:extLst>
      <p:ext uri="{BB962C8B-B14F-4D97-AF65-F5344CB8AC3E}">
        <p14:creationId xmlns:p14="http://schemas.microsoft.com/office/powerpoint/2010/main" val="288058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642E19-6A52-52BC-6744-DF6F37871E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86BDB8-38C8-0E86-F7C9-191E25BF347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1D720A-5776-1CBB-4C3A-8DE3AA814285}"/>
              </a:ext>
            </a:extLst>
          </p:cNvPr>
          <p:cNvSpPr>
            <a:spLocks noGrp="1"/>
          </p:cNvSpPr>
          <p:nvPr>
            <p:ph type="dt" sz="half" idx="10"/>
          </p:nvPr>
        </p:nvSpPr>
        <p:spPr/>
        <p:txBody>
          <a:bodyPr/>
          <a:lstStyle/>
          <a:p>
            <a:fld id="{31CFBA6D-9D1C-4789-9477-21253ADAA76F}" type="datetime1">
              <a:rPr lang="en-GB" smtClean="0"/>
              <a:pPr/>
              <a:t>15/09/2022</a:t>
            </a:fld>
            <a:endParaRPr lang="en-GB" dirty="0"/>
          </a:p>
        </p:txBody>
      </p:sp>
      <p:sp>
        <p:nvSpPr>
          <p:cNvPr id="5" name="Footer Placeholder 4">
            <a:extLst>
              <a:ext uri="{FF2B5EF4-FFF2-40B4-BE49-F238E27FC236}">
                <a16:creationId xmlns:a16="http://schemas.microsoft.com/office/drawing/2014/main" id="{1429CBAB-4138-8C4E-A070-839BC92AB3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6D93C10-70DE-7A51-5DD6-46A0C4659795}"/>
              </a:ext>
            </a:extLst>
          </p:cNvPr>
          <p:cNvSpPr>
            <a:spLocks noGrp="1"/>
          </p:cNvSpPr>
          <p:nvPr>
            <p:ph type="sldNum" sz="quarter" idx="12"/>
          </p:nvPr>
        </p:nvSpPr>
        <p:spPr/>
        <p:txBody>
          <a:bodyPr/>
          <a:lstStyle/>
          <a:p>
            <a:r>
              <a:rPr lang="en-GB" sz="900">
                <a:solidFill>
                  <a:srgbClr val="003860"/>
                </a:solidFill>
              </a:rPr>
              <a:t>ElectroKinetics </a:t>
            </a:r>
            <a:r>
              <a:rPr lang="en-GB" sz="900">
                <a:solidFill>
                  <a:srgbClr val="680000"/>
                </a:solidFill>
              </a:rPr>
              <a:t>Soil Treatment</a:t>
            </a:r>
            <a:endParaRPr lang="en-GB" dirty="0"/>
          </a:p>
        </p:txBody>
      </p:sp>
    </p:spTree>
    <p:extLst>
      <p:ext uri="{BB962C8B-B14F-4D97-AF65-F5344CB8AC3E}">
        <p14:creationId xmlns:p14="http://schemas.microsoft.com/office/powerpoint/2010/main" val="32409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BD27-3820-F376-DDB5-37BA11957C8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31FCF7D-A0B1-79FE-4CD5-8D710DAEB2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021B7D-174D-5FFB-C11B-C8A2BFD5B771}"/>
              </a:ext>
            </a:extLst>
          </p:cNvPr>
          <p:cNvSpPr>
            <a:spLocks noGrp="1"/>
          </p:cNvSpPr>
          <p:nvPr>
            <p:ph type="dt" sz="half" idx="10"/>
          </p:nvPr>
        </p:nvSpPr>
        <p:spPr/>
        <p:txBody>
          <a:bodyPr/>
          <a:lstStyle/>
          <a:p>
            <a:fld id="{0D6BC42F-EA91-460E-9436-9A6C9B1CB0C6}" type="datetimeFigureOut">
              <a:rPr lang="en-US" smtClean="0"/>
              <a:t>9/15/2022</a:t>
            </a:fld>
            <a:endParaRPr lang="en-US" dirty="0"/>
          </a:p>
        </p:txBody>
      </p:sp>
      <p:sp>
        <p:nvSpPr>
          <p:cNvPr id="5" name="Footer Placeholder 4">
            <a:extLst>
              <a:ext uri="{FF2B5EF4-FFF2-40B4-BE49-F238E27FC236}">
                <a16:creationId xmlns:a16="http://schemas.microsoft.com/office/drawing/2014/main" id="{C084B50D-AC0B-B5E8-7424-D2E5F5382E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8A6D91-DB1C-CACF-4035-BD42AEAB0BB8}"/>
              </a:ext>
            </a:extLst>
          </p:cNvPr>
          <p:cNvSpPr>
            <a:spLocks noGrp="1"/>
          </p:cNvSpPr>
          <p:nvPr>
            <p:ph type="sldNum" sz="quarter" idx="12"/>
          </p:nvPr>
        </p:nvSpPr>
        <p:spPr/>
        <p:txBody>
          <a:bodyPr/>
          <a:lstStyle/>
          <a:p>
            <a:endParaRPr lang="en-GB" dirty="0"/>
          </a:p>
        </p:txBody>
      </p:sp>
      <p:pic>
        <p:nvPicPr>
          <p:cNvPr id="8" name="Picture 7" descr="A screenshot of a video game&#10;&#10;Description automatically generated">
            <a:extLst>
              <a:ext uri="{FF2B5EF4-FFF2-40B4-BE49-F238E27FC236}">
                <a16:creationId xmlns:a16="http://schemas.microsoft.com/office/drawing/2014/main" id="{A330D667-530C-D80E-CE55-D53941AD6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199" y="6176963"/>
            <a:ext cx="1937792" cy="576801"/>
          </a:xfrm>
          <a:prstGeom prst="rect">
            <a:avLst/>
          </a:prstGeom>
        </p:spPr>
      </p:pic>
    </p:spTree>
    <p:extLst>
      <p:ext uri="{BB962C8B-B14F-4D97-AF65-F5344CB8AC3E}">
        <p14:creationId xmlns:p14="http://schemas.microsoft.com/office/powerpoint/2010/main" val="349590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3DE5-F46C-7658-BC58-F4A0CCB351A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6981E22-36EA-2E20-C784-017F0850058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D7D5C-4E3B-5F10-4C02-AD09EF5A8BDD}"/>
              </a:ext>
            </a:extLst>
          </p:cNvPr>
          <p:cNvSpPr>
            <a:spLocks noGrp="1"/>
          </p:cNvSpPr>
          <p:nvPr>
            <p:ph type="dt" sz="half" idx="10"/>
          </p:nvPr>
        </p:nvSpPr>
        <p:spPr/>
        <p:txBody>
          <a:bodyPr/>
          <a:lstStyle/>
          <a:p>
            <a:fld id="{CA904766-F1AA-4DED-BEF2-8C8F221D871D}" type="datetime1">
              <a:rPr lang="en-GB" smtClean="0"/>
              <a:pPr/>
              <a:t>15/09/2022</a:t>
            </a:fld>
            <a:endParaRPr lang="en-GB" dirty="0"/>
          </a:p>
        </p:txBody>
      </p:sp>
      <p:sp>
        <p:nvSpPr>
          <p:cNvPr id="5" name="Footer Placeholder 4">
            <a:extLst>
              <a:ext uri="{FF2B5EF4-FFF2-40B4-BE49-F238E27FC236}">
                <a16:creationId xmlns:a16="http://schemas.microsoft.com/office/drawing/2014/main" id="{140A2825-0F76-CA89-71D4-B7442A081BA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14CDA6-A152-3F3D-DBE4-A13F5171DD33}"/>
              </a:ext>
            </a:extLst>
          </p:cNvPr>
          <p:cNvSpPr>
            <a:spLocks noGrp="1"/>
          </p:cNvSpPr>
          <p:nvPr>
            <p:ph type="sldNum" sz="quarter" idx="12"/>
          </p:nvPr>
        </p:nvSpPr>
        <p:spPr/>
        <p:txBody>
          <a:bodyPr/>
          <a:lstStyle/>
          <a:p>
            <a:fld id="{51ACD777-EC9D-4737-B959-9D7D38D8D9EB}" type="slidenum">
              <a:rPr lang="en-GB" smtClean="0"/>
              <a:pPr/>
              <a:t>‹#›</a:t>
            </a:fld>
            <a:endParaRPr lang="en-GB" dirty="0"/>
          </a:p>
        </p:txBody>
      </p:sp>
    </p:spTree>
    <p:extLst>
      <p:ext uri="{BB962C8B-B14F-4D97-AF65-F5344CB8AC3E}">
        <p14:creationId xmlns:p14="http://schemas.microsoft.com/office/powerpoint/2010/main" val="368857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9830-CAC7-B207-9A22-5C80608B01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4806EF-D73E-AE19-59B0-05393DEB815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075DE5A-0221-1F05-679F-1BF8CBED3D4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75F0410-F209-873C-0F93-88329DCA4A66}"/>
              </a:ext>
            </a:extLst>
          </p:cNvPr>
          <p:cNvSpPr>
            <a:spLocks noGrp="1"/>
          </p:cNvSpPr>
          <p:nvPr>
            <p:ph type="dt" sz="half" idx="10"/>
          </p:nvPr>
        </p:nvSpPr>
        <p:spPr/>
        <p:txBody>
          <a:bodyPr/>
          <a:lstStyle/>
          <a:p>
            <a:fld id="{9EB32B37-F6C9-4AF3-9708-61414D008782}" type="datetime1">
              <a:rPr lang="en-GB" smtClean="0"/>
              <a:pPr/>
              <a:t>15/09/2022</a:t>
            </a:fld>
            <a:endParaRPr lang="en-GB" dirty="0"/>
          </a:p>
        </p:txBody>
      </p:sp>
      <p:sp>
        <p:nvSpPr>
          <p:cNvPr id="6" name="Footer Placeholder 5">
            <a:extLst>
              <a:ext uri="{FF2B5EF4-FFF2-40B4-BE49-F238E27FC236}">
                <a16:creationId xmlns:a16="http://schemas.microsoft.com/office/drawing/2014/main" id="{01C801DB-0320-EB0C-91E2-37C0092072E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D5DD5D1-4846-3686-3421-91A5E28CD742}"/>
              </a:ext>
            </a:extLst>
          </p:cNvPr>
          <p:cNvSpPr>
            <a:spLocks noGrp="1"/>
          </p:cNvSpPr>
          <p:nvPr>
            <p:ph type="sldNum" sz="quarter" idx="12"/>
          </p:nvPr>
        </p:nvSpPr>
        <p:spPr/>
        <p:txBody>
          <a:bodyPr/>
          <a:lstStyle/>
          <a:p>
            <a:fld id="{51ACD777-EC9D-4737-B959-9D7D38D8D9EB}" type="slidenum">
              <a:rPr lang="en-GB" smtClean="0"/>
              <a:pPr/>
              <a:t>‹#›</a:t>
            </a:fld>
            <a:endParaRPr lang="en-GB" dirty="0"/>
          </a:p>
        </p:txBody>
      </p:sp>
    </p:spTree>
    <p:extLst>
      <p:ext uri="{BB962C8B-B14F-4D97-AF65-F5344CB8AC3E}">
        <p14:creationId xmlns:p14="http://schemas.microsoft.com/office/powerpoint/2010/main" val="210704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FF47-9E06-EFFF-7D6D-C577E311C289}"/>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861B8E1-0840-8D26-A20F-AA2FA9AC554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0FA8F-3B38-CC4B-BE9A-240AF6CA407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33B4EA2-65A8-7298-AA02-584B1F5717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73730-1695-A629-3820-5E1D60B3CEC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624AD81-3228-D560-64A0-B4FDC741EA8F}"/>
              </a:ext>
            </a:extLst>
          </p:cNvPr>
          <p:cNvSpPr>
            <a:spLocks noGrp="1"/>
          </p:cNvSpPr>
          <p:nvPr>
            <p:ph type="dt" sz="half" idx="10"/>
          </p:nvPr>
        </p:nvSpPr>
        <p:spPr/>
        <p:txBody>
          <a:bodyPr/>
          <a:lstStyle/>
          <a:p>
            <a:fld id="{F119FF81-726E-45F3-964A-46DCBC51E17A}" type="datetime1">
              <a:rPr lang="en-GB" smtClean="0"/>
              <a:pPr/>
              <a:t>15/09/2022</a:t>
            </a:fld>
            <a:endParaRPr lang="en-GB" dirty="0"/>
          </a:p>
        </p:txBody>
      </p:sp>
      <p:sp>
        <p:nvSpPr>
          <p:cNvPr id="8" name="Footer Placeholder 7">
            <a:extLst>
              <a:ext uri="{FF2B5EF4-FFF2-40B4-BE49-F238E27FC236}">
                <a16:creationId xmlns:a16="http://schemas.microsoft.com/office/drawing/2014/main" id="{903AF4DA-5247-1745-C704-92260B55E8B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C8A7DF-AC82-78B1-8102-931EB94C1EC1}"/>
              </a:ext>
            </a:extLst>
          </p:cNvPr>
          <p:cNvSpPr>
            <a:spLocks noGrp="1"/>
          </p:cNvSpPr>
          <p:nvPr>
            <p:ph type="sldNum" sz="quarter" idx="12"/>
          </p:nvPr>
        </p:nvSpPr>
        <p:spPr/>
        <p:txBody>
          <a:bodyPr/>
          <a:lstStyle/>
          <a:p>
            <a:fld id="{51ACD777-EC9D-4737-B959-9D7D38D8D9EB}" type="slidenum">
              <a:rPr lang="en-GB" smtClean="0"/>
              <a:pPr/>
              <a:t>‹#›</a:t>
            </a:fld>
            <a:endParaRPr lang="en-GB" dirty="0"/>
          </a:p>
        </p:txBody>
      </p:sp>
    </p:spTree>
    <p:extLst>
      <p:ext uri="{BB962C8B-B14F-4D97-AF65-F5344CB8AC3E}">
        <p14:creationId xmlns:p14="http://schemas.microsoft.com/office/powerpoint/2010/main" val="180313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0F40-81C6-6A67-9FB3-ACB2E8AE507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E47AD79-6653-3684-EE0B-69D7A1BB6A5A}"/>
              </a:ext>
            </a:extLst>
          </p:cNvPr>
          <p:cNvSpPr>
            <a:spLocks noGrp="1"/>
          </p:cNvSpPr>
          <p:nvPr>
            <p:ph type="dt" sz="half" idx="10"/>
          </p:nvPr>
        </p:nvSpPr>
        <p:spPr/>
        <p:txBody>
          <a:bodyPr/>
          <a:lstStyle/>
          <a:p>
            <a:fld id="{64B92D68-D15F-4854-92DA-C0CC5959D4D0}" type="datetime1">
              <a:rPr lang="en-GB" smtClean="0"/>
              <a:pPr/>
              <a:t>15/09/2022</a:t>
            </a:fld>
            <a:endParaRPr lang="en-GB" dirty="0"/>
          </a:p>
        </p:txBody>
      </p:sp>
      <p:sp>
        <p:nvSpPr>
          <p:cNvPr id="4" name="Footer Placeholder 3">
            <a:extLst>
              <a:ext uri="{FF2B5EF4-FFF2-40B4-BE49-F238E27FC236}">
                <a16:creationId xmlns:a16="http://schemas.microsoft.com/office/drawing/2014/main" id="{ADC5D63B-1907-1BA3-7DC6-CC2ABDDCC8D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EEF701-817A-025A-8543-D0BCE90DC167}"/>
              </a:ext>
            </a:extLst>
          </p:cNvPr>
          <p:cNvSpPr>
            <a:spLocks noGrp="1"/>
          </p:cNvSpPr>
          <p:nvPr>
            <p:ph type="sldNum" sz="quarter" idx="12"/>
          </p:nvPr>
        </p:nvSpPr>
        <p:spPr/>
        <p:txBody>
          <a:bodyPr/>
          <a:lstStyle/>
          <a:p>
            <a:r>
              <a:rPr lang="en-GB" sz="900">
                <a:solidFill>
                  <a:srgbClr val="003860"/>
                </a:solidFill>
              </a:rPr>
              <a:t>ElectroKinetics </a:t>
            </a:r>
            <a:r>
              <a:rPr lang="en-GB" sz="900">
                <a:solidFill>
                  <a:srgbClr val="680000"/>
                </a:solidFill>
              </a:rPr>
              <a:t>Soil Treatment</a:t>
            </a:r>
            <a:endParaRPr lang="en-GB" dirty="0"/>
          </a:p>
        </p:txBody>
      </p:sp>
    </p:spTree>
    <p:extLst>
      <p:ext uri="{BB962C8B-B14F-4D97-AF65-F5344CB8AC3E}">
        <p14:creationId xmlns:p14="http://schemas.microsoft.com/office/powerpoint/2010/main" val="142480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62693B-9118-43B2-A9EA-62643C6100CF}"/>
              </a:ext>
            </a:extLst>
          </p:cNvPr>
          <p:cNvSpPr>
            <a:spLocks noGrp="1"/>
          </p:cNvSpPr>
          <p:nvPr>
            <p:ph type="dt" sz="half" idx="10"/>
          </p:nvPr>
        </p:nvSpPr>
        <p:spPr/>
        <p:txBody>
          <a:bodyPr/>
          <a:lstStyle/>
          <a:p>
            <a:fld id="{110A240A-63DA-468A-94B9-34E1DF91978A}" type="datetime1">
              <a:rPr lang="en-GB" smtClean="0"/>
              <a:pPr/>
              <a:t>15/09/2022</a:t>
            </a:fld>
            <a:endParaRPr lang="en-GB" dirty="0"/>
          </a:p>
        </p:txBody>
      </p:sp>
      <p:sp>
        <p:nvSpPr>
          <p:cNvPr id="3" name="Footer Placeholder 2">
            <a:extLst>
              <a:ext uri="{FF2B5EF4-FFF2-40B4-BE49-F238E27FC236}">
                <a16:creationId xmlns:a16="http://schemas.microsoft.com/office/drawing/2014/main" id="{9900E72C-FB83-ABCA-602E-F99CF139C7E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176E38B-B5EE-36F2-DFE4-19773D2332BE}"/>
              </a:ext>
            </a:extLst>
          </p:cNvPr>
          <p:cNvSpPr>
            <a:spLocks noGrp="1"/>
          </p:cNvSpPr>
          <p:nvPr>
            <p:ph type="sldNum" sz="quarter" idx="12"/>
          </p:nvPr>
        </p:nvSpPr>
        <p:spPr/>
        <p:txBody>
          <a:bodyPr/>
          <a:lstStyle/>
          <a:p>
            <a:r>
              <a:rPr lang="en-GB" sz="900">
                <a:solidFill>
                  <a:srgbClr val="003860"/>
                </a:solidFill>
              </a:rPr>
              <a:t>ElectroKinetics </a:t>
            </a:r>
            <a:r>
              <a:rPr lang="en-GB" sz="900">
                <a:solidFill>
                  <a:srgbClr val="680000"/>
                </a:solidFill>
              </a:rPr>
              <a:t>Soil Treatment</a:t>
            </a:r>
            <a:endParaRPr lang="en-GB" dirty="0"/>
          </a:p>
        </p:txBody>
      </p:sp>
    </p:spTree>
    <p:extLst>
      <p:ext uri="{BB962C8B-B14F-4D97-AF65-F5344CB8AC3E}">
        <p14:creationId xmlns:p14="http://schemas.microsoft.com/office/powerpoint/2010/main" val="32968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4894-E8D5-BAEB-B743-7A1BD8F07B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3EE94BD-A575-1E18-34F4-BAC995D2325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4823A5D-8C75-1788-532D-6B3F9050BD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35E552-8E03-79DE-C311-AD488F1F076A}"/>
              </a:ext>
            </a:extLst>
          </p:cNvPr>
          <p:cNvSpPr>
            <a:spLocks noGrp="1"/>
          </p:cNvSpPr>
          <p:nvPr>
            <p:ph type="dt" sz="half" idx="10"/>
          </p:nvPr>
        </p:nvSpPr>
        <p:spPr/>
        <p:txBody>
          <a:bodyPr/>
          <a:lstStyle/>
          <a:p>
            <a:fld id="{2171F14F-60D8-4F38-8ED8-628A05637530}" type="datetime1">
              <a:rPr lang="en-GB" smtClean="0"/>
              <a:pPr/>
              <a:t>15/09/2022</a:t>
            </a:fld>
            <a:endParaRPr lang="en-GB" dirty="0"/>
          </a:p>
        </p:txBody>
      </p:sp>
      <p:sp>
        <p:nvSpPr>
          <p:cNvPr id="6" name="Footer Placeholder 5">
            <a:extLst>
              <a:ext uri="{FF2B5EF4-FFF2-40B4-BE49-F238E27FC236}">
                <a16:creationId xmlns:a16="http://schemas.microsoft.com/office/drawing/2014/main" id="{C3C52C4C-C179-367A-2599-CC8CFA7CBD6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73CCD0-9DE8-7DC7-FC44-7B1290E80409}"/>
              </a:ext>
            </a:extLst>
          </p:cNvPr>
          <p:cNvSpPr>
            <a:spLocks noGrp="1"/>
          </p:cNvSpPr>
          <p:nvPr>
            <p:ph type="sldNum" sz="quarter" idx="12"/>
          </p:nvPr>
        </p:nvSpPr>
        <p:spPr/>
        <p:txBody>
          <a:bodyPr/>
          <a:lstStyle/>
          <a:p>
            <a:fld id="{51ACD777-EC9D-4737-B959-9D7D38D8D9EB}" type="slidenum">
              <a:rPr lang="en-GB" smtClean="0"/>
              <a:pPr/>
              <a:t>‹#›</a:t>
            </a:fld>
            <a:endParaRPr lang="en-GB" dirty="0"/>
          </a:p>
        </p:txBody>
      </p:sp>
    </p:spTree>
    <p:extLst>
      <p:ext uri="{BB962C8B-B14F-4D97-AF65-F5344CB8AC3E}">
        <p14:creationId xmlns:p14="http://schemas.microsoft.com/office/powerpoint/2010/main" val="409096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18E1-0ACD-E278-F6D8-B59FC0571A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3C4355D-3D28-EEC8-C57A-F7497D5DD5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8AD09AE3-E62B-D6CE-9636-8CCA163D4D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D35794-3E5F-72DA-C506-8ECC0B9EF9D8}"/>
              </a:ext>
            </a:extLst>
          </p:cNvPr>
          <p:cNvSpPr>
            <a:spLocks noGrp="1"/>
          </p:cNvSpPr>
          <p:nvPr>
            <p:ph type="dt" sz="half" idx="10"/>
          </p:nvPr>
        </p:nvSpPr>
        <p:spPr/>
        <p:txBody>
          <a:bodyPr/>
          <a:lstStyle/>
          <a:p>
            <a:fld id="{428FD7B9-63AF-4C3B-A480-93777F3A48E0}" type="datetime1">
              <a:rPr lang="en-GB" smtClean="0"/>
              <a:pPr/>
              <a:t>15/09/2022</a:t>
            </a:fld>
            <a:endParaRPr lang="en-GB" dirty="0"/>
          </a:p>
        </p:txBody>
      </p:sp>
      <p:sp>
        <p:nvSpPr>
          <p:cNvPr id="6" name="Footer Placeholder 5">
            <a:extLst>
              <a:ext uri="{FF2B5EF4-FFF2-40B4-BE49-F238E27FC236}">
                <a16:creationId xmlns:a16="http://schemas.microsoft.com/office/drawing/2014/main" id="{221FCCAD-EEEA-B8CB-C227-099E11F60A8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0C0AF59-F8E5-674C-F916-CF969EAFDE23}"/>
              </a:ext>
            </a:extLst>
          </p:cNvPr>
          <p:cNvSpPr>
            <a:spLocks noGrp="1"/>
          </p:cNvSpPr>
          <p:nvPr>
            <p:ph type="sldNum" sz="quarter" idx="12"/>
          </p:nvPr>
        </p:nvSpPr>
        <p:spPr/>
        <p:txBody>
          <a:bodyPr/>
          <a:lstStyle/>
          <a:p>
            <a:fld id="{51ACD777-EC9D-4737-B959-9D7D38D8D9EB}" type="slidenum">
              <a:rPr lang="en-GB" smtClean="0"/>
              <a:pPr/>
              <a:t>‹#›</a:t>
            </a:fld>
            <a:endParaRPr lang="en-GB" dirty="0"/>
          </a:p>
        </p:txBody>
      </p:sp>
    </p:spTree>
    <p:extLst>
      <p:ext uri="{BB962C8B-B14F-4D97-AF65-F5344CB8AC3E}">
        <p14:creationId xmlns:p14="http://schemas.microsoft.com/office/powerpoint/2010/main" val="207461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FC76C-4C7E-D17B-FEB4-E57D940E92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8CCDF34-5C4C-8C59-6B26-EF02D83515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4B418B-6AA5-4A96-3BE4-12DBFE856E5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A5FA75-A221-4F3D-94F5-4460C47E2E22}" type="datetime1">
              <a:rPr lang="en-GB" smtClean="0"/>
              <a:pPr/>
              <a:t>15/09/2022</a:t>
            </a:fld>
            <a:endParaRPr lang="en-GB" dirty="0"/>
          </a:p>
        </p:txBody>
      </p:sp>
      <p:sp>
        <p:nvSpPr>
          <p:cNvPr id="5" name="Footer Placeholder 4">
            <a:extLst>
              <a:ext uri="{FF2B5EF4-FFF2-40B4-BE49-F238E27FC236}">
                <a16:creationId xmlns:a16="http://schemas.microsoft.com/office/drawing/2014/main" id="{BAB328A2-E1A2-F992-AB4B-5C05A2D36E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09D6DF9-7C69-76C1-02EA-F2066330DA3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ACD777-EC9D-4737-B959-9D7D38D8D9EB}" type="slidenum">
              <a:rPr lang="en-GB" smtClean="0"/>
              <a:pPr/>
              <a:t>‹#›</a:t>
            </a:fld>
            <a:endParaRPr lang="en-GB" dirty="0"/>
          </a:p>
        </p:txBody>
      </p:sp>
    </p:spTree>
    <p:extLst>
      <p:ext uri="{BB962C8B-B14F-4D97-AF65-F5344CB8AC3E}">
        <p14:creationId xmlns:p14="http://schemas.microsoft.com/office/powerpoint/2010/main" val="27597299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ekst.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electrokineticsolutions.com/eks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331" y="5375735"/>
            <a:ext cx="5396929" cy="1655762"/>
          </a:xfrm>
        </p:spPr>
        <p:txBody>
          <a:bodyPr/>
          <a:lstStyle/>
          <a:p>
            <a:r>
              <a:rPr lang="en-GB" dirty="0"/>
              <a:t>For more information </a:t>
            </a:r>
          </a:p>
          <a:p>
            <a:r>
              <a:rPr lang="en-GB" dirty="0"/>
              <a:t>Contact </a:t>
            </a:r>
            <a:r>
              <a:rPr lang="en-GB" dirty="0">
                <a:hlinkClick r:id="rId3"/>
              </a:rPr>
              <a:t>info@ekst.ca</a:t>
            </a:r>
            <a:endParaRPr lang="en-GB" dirty="0"/>
          </a:p>
          <a:p>
            <a:r>
              <a:rPr lang="en-GB" dirty="0"/>
              <a:t>Visit  </a:t>
            </a:r>
            <a:r>
              <a:rPr lang="en-GB" dirty="0">
                <a:hlinkClick r:id="rId4"/>
              </a:rPr>
              <a:t>https://electrokineticsolutions.com/ekst/</a:t>
            </a:r>
            <a:endParaRPr lang="en-GB" dirty="0"/>
          </a:p>
          <a:p>
            <a:endParaRPr lang="en-GB" dirty="0"/>
          </a:p>
        </p:txBody>
      </p:sp>
      <p:sp>
        <p:nvSpPr>
          <p:cNvPr id="5" name="Title 1"/>
          <p:cNvSpPr txBox="1">
            <a:spLocks/>
          </p:cNvSpPr>
          <p:nvPr/>
        </p:nvSpPr>
        <p:spPr>
          <a:xfrm>
            <a:off x="1147310" y="3856"/>
            <a:ext cx="6858000" cy="481570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chemeClr val="accent1">
                    <a:lumMod val="75000"/>
                  </a:schemeClr>
                </a:solidFill>
                <a:latin typeface="Trebuchet MS" panose="020B0603020202020204" pitchFamily="34" charset="0"/>
                <a:ea typeface="+mj-ea"/>
                <a:cs typeface="+mj-cs"/>
              </a:defRPr>
            </a:lvl1pPr>
          </a:lstStyle>
          <a:p>
            <a:r>
              <a:rPr lang="en-GB" sz="3600" dirty="0" err="1">
                <a:solidFill>
                  <a:srgbClr val="003860"/>
                </a:solidFill>
              </a:rPr>
              <a:t>ElectroKinetic</a:t>
            </a:r>
            <a:r>
              <a:rPr lang="en-GB" sz="3600" dirty="0">
                <a:solidFill>
                  <a:srgbClr val="003860"/>
                </a:solidFill>
              </a:rPr>
              <a:t> </a:t>
            </a:r>
            <a:r>
              <a:rPr lang="en-GB" sz="3600" dirty="0">
                <a:solidFill>
                  <a:srgbClr val="680000"/>
                </a:solidFill>
              </a:rPr>
              <a:t>Soil Treatment </a:t>
            </a:r>
            <a:r>
              <a:rPr lang="en-GB" sz="3600" dirty="0">
                <a:solidFill>
                  <a:srgbClr val="003860"/>
                </a:solidFill>
              </a:rPr>
              <a:t>Inc.</a:t>
            </a:r>
          </a:p>
          <a:p>
            <a:br>
              <a:rPr lang="en-GB" sz="1100" dirty="0"/>
            </a:br>
            <a:br>
              <a:rPr lang="en-GB" dirty="0"/>
            </a:br>
            <a:br>
              <a:rPr lang="en-GB" sz="1300" dirty="0"/>
            </a:br>
            <a:r>
              <a:rPr lang="en-GB" dirty="0">
                <a:solidFill>
                  <a:schemeClr val="tx1"/>
                </a:solidFill>
              </a:rPr>
              <a:t>The</a:t>
            </a:r>
            <a:r>
              <a:rPr lang="en-GB" dirty="0">
                <a:solidFill>
                  <a:schemeClr val="accent4">
                    <a:lumMod val="50000"/>
                  </a:schemeClr>
                </a:solidFill>
              </a:rPr>
              <a:t> </a:t>
            </a:r>
            <a:r>
              <a:rPr lang="en-GB" sz="4800" dirty="0">
                <a:solidFill>
                  <a:srgbClr val="003860"/>
                </a:solidFill>
              </a:rPr>
              <a:t>EK</a:t>
            </a:r>
            <a:r>
              <a:rPr lang="en-GB" sz="4800" dirty="0">
                <a:solidFill>
                  <a:srgbClr val="680000"/>
                </a:solidFill>
              </a:rPr>
              <a:t>S</a:t>
            </a:r>
            <a:r>
              <a:rPr lang="en-GB" sz="4000" dirty="0">
                <a:solidFill>
                  <a:srgbClr val="680000"/>
                </a:solidFill>
              </a:rPr>
              <a:t>T</a:t>
            </a:r>
            <a:r>
              <a:rPr lang="en-GB" dirty="0"/>
              <a:t> </a:t>
            </a:r>
            <a:r>
              <a:rPr lang="en-GB" dirty="0">
                <a:solidFill>
                  <a:schemeClr val="tx1"/>
                </a:solidFill>
              </a:rPr>
              <a:t>Process</a:t>
            </a:r>
          </a:p>
          <a:p>
            <a:endParaRPr lang="en-GB" dirty="0">
              <a:solidFill>
                <a:schemeClr val="tx1"/>
              </a:solidFill>
            </a:endParaRPr>
          </a:p>
          <a:p>
            <a:br>
              <a:rPr lang="en-GB" sz="1200" dirty="0"/>
            </a:br>
            <a:br>
              <a:rPr lang="en-GB" sz="1200" i="1" dirty="0">
                <a:solidFill>
                  <a:srgbClr val="C00000"/>
                </a:solidFill>
                <a:latin typeface="+mn-lt"/>
              </a:rPr>
            </a:br>
            <a:r>
              <a:rPr lang="en-GB" i="1" cap="all" dirty="0" err="1">
                <a:solidFill>
                  <a:srgbClr val="C00000"/>
                </a:solidFill>
                <a:latin typeface="+mn-lt"/>
              </a:rPr>
              <a:t>perumin</a:t>
            </a:r>
            <a:r>
              <a:rPr lang="en-GB" i="1" cap="all" dirty="0">
                <a:solidFill>
                  <a:srgbClr val="C00000"/>
                </a:solidFill>
                <a:latin typeface="+mn-lt"/>
              </a:rPr>
              <a:t> </a:t>
            </a:r>
            <a:r>
              <a:rPr lang="en-GB" i="1" dirty="0">
                <a:solidFill>
                  <a:srgbClr val="C00000"/>
                </a:solidFill>
                <a:latin typeface="+mn-lt"/>
              </a:rPr>
              <a:t>Hub 2022</a:t>
            </a:r>
            <a:endParaRPr lang="en-GB" sz="4900" dirty="0">
              <a:solidFill>
                <a:srgbClr val="C00000"/>
              </a:solidFill>
              <a:latin typeface="+mn-lt"/>
            </a:endParaRPr>
          </a:p>
        </p:txBody>
      </p:sp>
      <p:pic>
        <p:nvPicPr>
          <p:cNvPr id="2" name="Picture 1" descr="A screenshot of a video game&#10;&#10;Description automatically generated">
            <a:extLst>
              <a:ext uri="{FF2B5EF4-FFF2-40B4-BE49-F238E27FC236}">
                <a16:creationId xmlns:a16="http://schemas.microsoft.com/office/drawing/2014/main" id="{7442BE75-6F50-A641-0447-EF1594F3D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3799" y="5626815"/>
            <a:ext cx="2978839" cy="886678"/>
          </a:xfrm>
          <a:prstGeom prst="rect">
            <a:avLst/>
          </a:prstGeom>
        </p:spPr>
      </p:pic>
    </p:spTree>
    <p:extLst>
      <p:ext uri="{BB962C8B-B14F-4D97-AF65-F5344CB8AC3E}">
        <p14:creationId xmlns:p14="http://schemas.microsoft.com/office/powerpoint/2010/main" val="289430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B34C7E-0755-4023-8CC8-B18B5F7DEA2D}"/>
              </a:ext>
            </a:extLst>
          </p:cNvPr>
          <p:cNvSpPr txBox="1">
            <a:spLocks/>
          </p:cNvSpPr>
          <p:nvPr/>
        </p:nvSpPr>
        <p:spPr>
          <a:xfrm>
            <a:off x="3429000" y="601744"/>
            <a:ext cx="5086350" cy="13386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b="1" kern="1200">
                <a:solidFill>
                  <a:schemeClr val="accent1">
                    <a:lumMod val="75000"/>
                  </a:schemeClr>
                </a:solidFill>
                <a:latin typeface="Trebuchet MS" panose="020B0603020202020204" pitchFamily="34" charset="0"/>
                <a:ea typeface="+mj-ea"/>
                <a:cs typeface="+mj-cs"/>
              </a:defRPr>
            </a:lvl1pPr>
          </a:lstStyle>
          <a:p>
            <a:pPr defTabSz="914400">
              <a:spcAft>
                <a:spcPts val="600"/>
              </a:spcAft>
            </a:pPr>
            <a:r>
              <a:rPr lang="en-US" sz="4400">
                <a:solidFill>
                  <a:schemeClr val="tx1"/>
                </a:solidFill>
                <a:latin typeface="+mj-lt"/>
              </a:rPr>
              <a:t>Demand for Soil Decontamination</a:t>
            </a:r>
          </a:p>
        </p:txBody>
      </p:sp>
      <p:sp>
        <p:nvSpPr>
          <p:cNvPr id="3" name="Content Placeholder 2">
            <a:extLst>
              <a:ext uri="{FF2B5EF4-FFF2-40B4-BE49-F238E27FC236}">
                <a16:creationId xmlns:a16="http://schemas.microsoft.com/office/drawing/2014/main" id="{4ED5F946-34A5-4228-96CE-C001726EB1A4}"/>
              </a:ext>
            </a:extLst>
          </p:cNvPr>
          <p:cNvSpPr>
            <a:spLocks noGrp="1"/>
          </p:cNvSpPr>
          <p:nvPr>
            <p:ph idx="1"/>
          </p:nvPr>
        </p:nvSpPr>
        <p:spPr>
          <a:xfrm>
            <a:off x="3429000" y="2201958"/>
            <a:ext cx="5086350" cy="3900730"/>
          </a:xfrm>
        </p:spPr>
        <p:txBody>
          <a:bodyPr vert="horz" lIns="91440" tIns="45720" rIns="91440" bIns="45720" numCol="1" rtlCol="0" anchor="t">
            <a:normAutofit/>
          </a:bodyPr>
          <a:lstStyle/>
          <a:p>
            <a:pPr indent="-228600" defTabSz="914400"/>
            <a:r>
              <a:rPr lang="en-US" sz="1700" b="1"/>
              <a:t>Soil contamination is a major issue in many industrial sectors including mining</a:t>
            </a:r>
          </a:p>
          <a:p>
            <a:pPr indent="-228600" defTabSz="914400"/>
            <a:endParaRPr lang="en-US" sz="1700" b="1"/>
          </a:p>
          <a:p>
            <a:pPr indent="-228600" defTabSz="914400">
              <a:spcBef>
                <a:spcPts val="600"/>
              </a:spcBef>
            </a:pPr>
            <a:r>
              <a:rPr lang="en-US" sz="1700" b="1"/>
              <a:t>Site decontamination globally is a multibillion-dollar industry</a:t>
            </a:r>
          </a:p>
          <a:p>
            <a:pPr indent="-228600" defTabSz="914400">
              <a:spcBef>
                <a:spcPts val="600"/>
              </a:spcBef>
            </a:pPr>
            <a:endParaRPr lang="en-US" sz="1700" b="1"/>
          </a:p>
          <a:p>
            <a:pPr indent="-228600" defTabSz="914400">
              <a:spcBef>
                <a:spcPts val="600"/>
              </a:spcBef>
            </a:pPr>
            <a:r>
              <a:rPr lang="en-US" sz="1700" b="1"/>
              <a:t>Soil contaminants include organic and inorganic pollutants</a:t>
            </a:r>
          </a:p>
          <a:p>
            <a:pPr indent="-228600" defTabSz="914400">
              <a:spcBef>
                <a:spcPts val="600"/>
              </a:spcBef>
            </a:pPr>
            <a:endParaRPr lang="en-US" sz="1700" b="1"/>
          </a:p>
          <a:p>
            <a:pPr indent="-228600" defTabSz="914400">
              <a:spcBef>
                <a:spcPts val="600"/>
              </a:spcBef>
            </a:pPr>
            <a:r>
              <a:rPr lang="en-US" sz="1700" b="1"/>
              <a:t>An environmentally sustainable means to decontaminate sites is needed that avoids the high costs and environmental impacts of removing contaminated soil for treatment and disposal</a:t>
            </a:r>
            <a:endParaRPr lang="en-US" sz="1700"/>
          </a:p>
        </p:txBody>
      </p:sp>
      <p:pic>
        <p:nvPicPr>
          <p:cNvPr id="4" name="Picture 3" descr="A picture containing grass, outdoor, sky, old&#10;&#10;Description automatically generated">
            <a:extLst>
              <a:ext uri="{FF2B5EF4-FFF2-40B4-BE49-F238E27FC236}">
                <a16:creationId xmlns:a16="http://schemas.microsoft.com/office/drawing/2014/main" id="{59E4502F-6485-F72F-DE18-F5A74ABAC3B9}"/>
              </a:ext>
            </a:extLst>
          </p:cNvPr>
          <p:cNvPicPr>
            <a:picLocks noChangeAspect="1"/>
          </p:cNvPicPr>
          <p:nvPr/>
        </p:nvPicPr>
        <p:blipFill rotWithShape="1">
          <a:blip r:embed="rId3">
            <a:extLst>
              <a:ext uri="{28A0092B-C50C-407E-A947-70E740481C1C}">
                <a14:useLocalDpi xmlns:a14="http://schemas.microsoft.com/office/drawing/2010/main" val="0"/>
              </a:ext>
            </a:extLst>
          </a:blip>
          <a:srcRect r="27281"/>
          <a:stretch/>
        </p:blipFill>
        <p:spPr>
          <a:xfrm>
            <a:off x="-143436" y="-7854"/>
            <a:ext cx="3572436" cy="6858000"/>
          </a:xfrm>
          <a:prstGeom prst="rect">
            <a:avLst/>
          </a:prstGeom>
        </p:spPr>
      </p:pic>
    </p:spTree>
    <p:extLst>
      <p:ext uri="{BB962C8B-B14F-4D97-AF65-F5344CB8AC3E}">
        <p14:creationId xmlns:p14="http://schemas.microsoft.com/office/powerpoint/2010/main" val="10885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B34C7E-0755-4023-8CC8-B18B5F7DEA2D}"/>
              </a:ext>
            </a:extLst>
          </p:cNvPr>
          <p:cNvSpPr txBox="1">
            <a:spLocks/>
          </p:cNvSpPr>
          <p:nvPr/>
        </p:nvSpPr>
        <p:spPr>
          <a:xfrm>
            <a:off x="690662" y="173397"/>
            <a:ext cx="814652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b="1" kern="1200">
                <a:solidFill>
                  <a:schemeClr val="accent1">
                    <a:lumMod val="75000"/>
                  </a:schemeClr>
                </a:solidFill>
                <a:latin typeface="Trebuchet MS" panose="020B0603020202020204" pitchFamily="34" charset="0"/>
                <a:ea typeface="+mj-ea"/>
                <a:cs typeface="+mj-cs"/>
              </a:defRPr>
            </a:lvl1pPr>
          </a:lstStyle>
          <a:p>
            <a:r>
              <a:rPr lang="en-GB" i="0" u="none" strike="noStrike" kern="1200" baseline="0" dirty="0"/>
              <a:t>The</a:t>
            </a:r>
            <a:r>
              <a:rPr lang="en-GB" b="0" i="0" u="none" strike="noStrike" kern="1200" baseline="0" dirty="0">
                <a:solidFill>
                  <a:srgbClr val="7F6000"/>
                </a:solidFill>
              </a:rPr>
              <a:t> </a:t>
            </a:r>
            <a:r>
              <a:rPr lang="en-GB" dirty="0">
                <a:solidFill>
                  <a:srgbClr val="003860"/>
                </a:solidFill>
              </a:rPr>
              <a:t>EK</a:t>
            </a:r>
            <a:r>
              <a:rPr lang="en-GB" dirty="0">
                <a:solidFill>
                  <a:srgbClr val="680000"/>
                </a:solidFill>
              </a:rPr>
              <a:t>S</a:t>
            </a:r>
            <a:r>
              <a:rPr lang="en-GB" sz="2800" dirty="0">
                <a:solidFill>
                  <a:srgbClr val="680000"/>
                </a:solidFill>
              </a:rPr>
              <a:t>T</a:t>
            </a:r>
            <a:r>
              <a:rPr lang="en-GB" sz="4000" b="0" i="0" u="none" strike="noStrike" kern="1200" baseline="0" dirty="0">
                <a:solidFill>
                  <a:srgbClr val="000000"/>
                </a:solidFill>
              </a:rPr>
              <a:t> </a:t>
            </a:r>
            <a:r>
              <a:rPr lang="en-GB" sz="4000" i="0" u="none" strike="noStrike" kern="1200" baseline="0" dirty="0"/>
              <a:t>Process</a:t>
            </a:r>
            <a:endParaRPr lang="en-CA" dirty="0"/>
          </a:p>
        </p:txBody>
      </p:sp>
      <p:pic>
        <p:nvPicPr>
          <p:cNvPr id="2" name="ST unit animation ">
            <a:hlinkClick r:id="" action="ppaction://media"/>
            <a:extLst>
              <a:ext uri="{FF2B5EF4-FFF2-40B4-BE49-F238E27FC236}">
                <a16:creationId xmlns:a16="http://schemas.microsoft.com/office/drawing/2014/main" id="{E5952153-37DA-B0A3-6048-A140777B096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54766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0B34C7E-0755-4023-8CC8-B18B5F7DEA2D}"/>
              </a:ext>
            </a:extLst>
          </p:cNvPr>
          <p:cNvSpPr txBox="1">
            <a:spLocks/>
          </p:cNvSpPr>
          <p:nvPr/>
        </p:nvSpPr>
        <p:spPr>
          <a:xfrm>
            <a:off x="3429000" y="601744"/>
            <a:ext cx="5086350" cy="13386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b="1" kern="1200">
                <a:solidFill>
                  <a:schemeClr val="accent1">
                    <a:lumMod val="75000"/>
                  </a:schemeClr>
                </a:solidFill>
                <a:latin typeface="Trebuchet MS" panose="020B0603020202020204" pitchFamily="34" charset="0"/>
                <a:ea typeface="+mj-ea"/>
                <a:cs typeface="+mj-cs"/>
              </a:defRPr>
            </a:lvl1pPr>
          </a:lstStyle>
          <a:p>
            <a:pPr defTabSz="914400">
              <a:spcAft>
                <a:spcPts val="600"/>
              </a:spcAft>
            </a:pPr>
            <a:r>
              <a:rPr lang="en-US" sz="4400" i="0" u="none" strike="noStrike" baseline="0">
                <a:solidFill>
                  <a:schemeClr val="tx1"/>
                </a:solidFill>
                <a:latin typeface="+mj-lt"/>
              </a:rPr>
              <a:t>The</a:t>
            </a:r>
            <a:r>
              <a:rPr lang="en-US" sz="4400" b="0" i="0" u="none" strike="noStrike" baseline="0">
                <a:solidFill>
                  <a:schemeClr val="tx1"/>
                </a:solidFill>
                <a:latin typeface="+mj-lt"/>
              </a:rPr>
              <a:t> </a:t>
            </a:r>
            <a:r>
              <a:rPr lang="en-US" sz="4400">
                <a:solidFill>
                  <a:schemeClr val="tx1"/>
                </a:solidFill>
                <a:latin typeface="+mj-lt"/>
              </a:rPr>
              <a:t>EKST</a:t>
            </a:r>
            <a:r>
              <a:rPr lang="en-US" sz="4400" b="0" i="0" u="none" strike="noStrike" baseline="0">
                <a:solidFill>
                  <a:schemeClr val="tx1"/>
                </a:solidFill>
                <a:latin typeface="+mj-lt"/>
              </a:rPr>
              <a:t> </a:t>
            </a:r>
            <a:r>
              <a:rPr lang="en-US" sz="4400" i="0" u="none" strike="noStrike" baseline="0">
                <a:solidFill>
                  <a:schemeClr val="tx1"/>
                </a:solidFill>
                <a:latin typeface="+mj-lt"/>
              </a:rPr>
              <a:t>Process Physics</a:t>
            </a:r>
            <a:endParaRPr lang="en-US" sz="4400">
              <a:solidFill>
                <a:schemeClr val="tx1"/>
              </a:solidFill>
              <a:latin typeface="+mj-lt"/>
            </a:endParaRPr>
          </a:p>
        </p:txBody>
      </p:sp>
      <p:sp>
        <p:nvSpPr>
          <p:cNvPr id="3" name="Content Placeholder 2">
            <a:extLst>
              <a:ext uri="{FF2B5EF4-FFF2-40B4-BE49-F238E27FC236}">
                <a16:creationId xmlns:a16="http://schemas.microsoft.com/office/drawing/2014/main" id="{4ED5F946-34A5-4228-96CE-C001726EB1A4}"/>
              </a:ext>
            </a:extLst>
          </p:cNvPr>
          <p:cNvSpPr>
            <a:spLocks noGrp="1"/>
          </p:cNvSpPr>
          <p:nvPr>
            <p:ph idx="1"/>
          </p:nvPr>
        </p:nvSpPr>
        <p:spPr>
          <a:xfrm>
            <a:off x="3429000" y="2201958"/>
            <a:ext cx="5086350" cy="3900730"/>
          </a:xfrm>
        </p:spPr>
        <p:txBody>
          <a:bodyPr vert="horz" lIns="91440" tIns="45720" rIns="91440" bIns="45720" numCol="1" rtlCol="0" anchor="t">
            <a:normAutofit/>
          </a:bodyPr>
          <a:lstStyle/>
          <a:p>
            <a:pPr marL="0" indent="-228600" defTabSz="914400"/>
            <a:r>
              <a:rPr lang="en-US" sz="1600" b="1"/>
              <a:t>Two electrokinetic forces at work:</a:t>
            </a:r>
          </a:p>
          <a:p>
            <a:pPr indent="-228600" defTabSz="914400"/>
            <a:r>
              <a:rPr lang="en-US" sz="1600" b="1"/>
              <a:t>Electroosomosis</a:t>
            </a:r>
          </a:p>
          <a:p>
            <a:pPr lvl="1" indent="-228600" defTabSz="914400"/>
            <a:r>
              <a:rPr lang="en-US" sz="1600" b="1"/>
              <a:t>Drags electrolyte toward the cathodes</a:t>
            </a:r>
          </a:p>
          <a:p>
            <a:pPr lvl="1" indent="-228600" defTabSz="914400"/>
            <a:r>
              <a:rPr lang="en-US" sz="1600" b="1"/>
              <a:t>Flow rate is dependent on electric field strength</a:t>
            </a:r>
          </a:p>
          <a:p>
            <a:pPr lvl="1" indent="-228600" defTabSz="914400"/>
            <a:r>
              <a:rPr lang="en-US" sz="1600" b="1"/>
              <a:t>Most effective with most difficult media (e.g. fine grained clays)</a:t>
            </a:r>
          </a:p>
          <a:p>
            <a:pPr indent="-228600" defTabSz="914400"/>
            <a:r>
              <a:rPr lang="en-US" sz="1600" b="1"/>
              <a:t>Electromigration</a:t>
            </a:r>
          </a:p>
          <a:p>
            <a:pPr lvl="1" indent="-228600" defTabSz="914400"/>
            <a:r>
              <a:rPr lang="en-US" sz="1600" b="1"/>
              <a:t>Draws dissolved ions to oppositely charged electrodes</a:t>
            </a:r>
          </a:p>
          <a:p>
            <a:pPr lvl="1" indent="-228600" defTabSz="914400"/>
            <a:r>
              <a:rPr lang="en-US" sz="1600" b="1"/>
              <a:t>Rate of ion migration is dependent on electric field strength</a:t>
            </a:r>
          </a:p>
          <a:p>
            <a:pPr indent="-228600" defTabSz="914400"/>
            <a:endParaRPr lang="en-US" sz="1600" b="1"/>
          </a:p>
          <a:p>
            <a:pPr indent="-228600" defTabSz="914400"/>
            <a:r>
              <a:rPr lang="en-US" sz="1600" b="1"/>
              <a:t>Electrolyte “recipe” is important for decontamination effectiveness</a:t>
            </a:r>
          </a:p>
        </p:txBody>
      </p:sp>
      <p:pic>
        <p:nvPicPr>
          <p:cNvPr id="2" name="Picture 1">
            <a:extLst>
              <a:ext uri="{FF2B5EF4-FFF2-40B4-BE49-F238E27FC236}">
                <a16:creationId xmlns:a16="http://schemas.microsoft.com/office/drawing/2014/main" id="{B2EA6E67-8269-0B7B-1653-2F866A14AD17}"/>
              </a:ext>
            </a:extLst>
          </p:cNvPr>
          <p:cNvPicPr>
            <a:picLocks noChangeAspect="1"/>
          </p:cNvPicPr>
          <p:nvPr/>
        </p:nvPicPr>
        <p:blipFill rotWithShape="1">
          <a:blip r:embed="rId3"/>
          <a:srcRect l="18193" r="18482"/>
          <a:stretch/>
        </p:blipFill>
        <p:spPr>
          <a:xfrm>
            <a:off x="0" y="-62284"/>
            <a:ext cx="3429000" cy="7040832"/>
          </a:xfrm>
          <a:prstGeom prst="rect">
            <a:avLst/>
          </a:prstGeom>
        </p:spPr>
      </p:pic>
    </p:spTree>
    <p:extLst>
      <p:ext uri="{BB962C8B-B14F-4D97-AF65-F5344CB8AC3E}">
        <p14:creationId xmlns:p14="http://schemas.microsoft.com/office/powerpoint/2010/main" val="126979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1751528"/>
          </a:xfrm>
          <a:prstGeom prst="rect">
            <a:avLst/>
          </a:prstGeom>
          <a:gradFill>
            <a:gsLst>
              <a:gs pos="60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D0B34C7E-0755-4023-8CC8-B18B5F7DEA2D}"/>
              </a:ext>
            </a:extLst>
          </p:cNvPr>
          <p:cNvSpPr txBox="1">
            <a:spLocks/>
          </p:cNvSpPr>
          <p:nvPr/>
        </p:nvSpPr>
        <p:spPr>
          <a:xfrm>
            <a:off x="216844" y="16014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b="1" kern="1200">
                <a:solidFill>
                  <a:schemeClr val="accent1">
                    <a:lumMod val="75000"/>
                  </a:schemeClr>
                </a:solidFill>
                <a:latin typeface="Trebuchet MS" panose="020B0603020202020204" pitchFamily="34" charset="0"/>
                <a:ea typeface="+mj-ea"/>
                <a:cs typeface="+mj-cs"/>
              </a:defRPr>
            </a:lvl1pPr>
          </a:lstStyle>
          <a:p>
            <a:r>
              <a:rPr lang="en-CA" dirty="0">
                <a:effectLst>
                  <a:outerShdw blurRad="38100" dist="38100" dir="2700000" algn="tl">
                    <a:srgbClr val="000000">
                      <a:alpha val="43137"/>
                    </a:srgbClr>
                  </a:outerShdw>
                </a:effectLst>
              </a:rPr>
              <a:t>Mounted Decontamination Units</a:t>
            </a:r>
          </a:p>
        </p:txBody>
      </p:sp>
      <p:sp>
        <p:nvSpPr>
          <p:cNvPr id="6" name="TextBox 5"/>
          <p:cNvSpPr txBox="1"/>
          <p:nvPr/>
        </p:nvSpPr>
        <p:spPr>
          <a:xfrm>
            <a:off x="0" y="6511032"/>
            <a:ext cx="4235446" cy="246221"/>
          </a:xfrm>
          <a:prstGeom prst="rect">
            <a:avLst/>
          </a:prstGeom>
          <a:noFill/>
        </p:spPr>
        <p:txBody>
          <a:bodyPr wrap="square" rtlCol="0">
            <a:spAutoFit/>
          </a:bodyPr>
          <a:lstStyle/>
          <a:p>
            <a:r>
              <a:rPr lang="en-US" sz="1000" dirty="0">
                <a:solidFill>
                  <a:schemeClr val="bg1"/>
                </a:solidFill>
              </a:rPr>
              <a:t>Business Confidential; Not to be disclosed or used</a:t>
            </a:r>
            <a:r>
              <a:rPr lang="en-US" sz="1000" baseline="0" dirty="0">
                <a:solidFill>
                  <a:schemeClr val="bg1"/>
                </a:solidFill>
              </a:rPr>
              <a:t> for any other purpose</a:t>
            </a:r>
            <a:endParaRPr lang="en-US" sz="1000" dirty="0">
              <a:solidFill>
                <a:schemeClr val="bg1"/>
              </a:solidFill>
            </a:endParaRPr>
          </a:p>
        </p:txBody>
      </p:sp>
      <p:sp>
        <p:nvSpPr>
          <p:cNvPr id="8" name="Rectangle 7"/>
          <p:cNvSpPr/>
          <p:nvPr/>
        </p:nvSpPr>
        <p:spPr>
          <a:xfrm>
            <a:off x="0" y="1751528"/>
            <a:ext cx="9144000" cy="320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8" y="1908634"/>
            <a:ext cx="9144000" cy="3110204"/>
          </a:xfrm>
          <a:prstGeom prst="rect">
            <a:avLst/>
          </a:prstGeom>
        </p:spPr>
      </p:pic>
    </p:spTree>
    <p:extLst>
      <p:ext uri="{BB962C8B-B14F-4D97-AF65-F5344CB8AC3E}">
        <p14:creationId xmlns:p14="http://schemas.microsoft.com/office/powerpoint/2010/main" val="1008139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DE49CEFF80694CAB32A90B44E832E8" ma:contentTypeVersion="10" ma:contentTypeDescription="Create a new document." ma:contentTypeScope="" ma:versionID="539f680d0c72d074185e2e2bee22e1ad">
  <xsd:schema xmlns:xsd="http://www.w3.org/2001/XMLSchema" xmlns:xs="http://www.w3.org/2001/XMLSchema" xmlns:p="http://schemas.microsoft.com/office/2006/metadata/properties" xmlns:ns3="c30d40c5-b373-49f1-9cd6-c7145a6392cf" targetNamespace="http://schemas.microsoft.com/office/2006/metadata/properties" ma:root="true" ma:fieldsID="c23bf6d5420aead172f639147371e44b" ns3:_="">
    <xsd:import namespace="c30d40c5-b373-49f1-9cd6-c7145a6392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0d40c5-b373-49f1-9cd6-c7145a639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E81EFA-33D0-4B58-994A-E2E08D129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0d40c5-b373-49f1-9cd6-c7145a639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E386CD-224F-4830-A630-06D17AE5AD5B}">
  <ds:schemaRefs>
    <ds:schemaRef ds:uri="http://schemas.microsoft.com/sharepoint/v3/contenttype/forms"/>
  </ds:schemaRefs>
</ds:datastoreItem>
</file>

<file path=customXml/itemProps3.xml><?xml version="1.0" encoding="utf-8"?>
<ds:datastoreItem xmlns:ds="http://schemas.openxmlformats.org/officeDocument/2006/customXml" ds:itemID="{1439FEFB-692D-45E4-847D-F8D51B3986BF}">
  <ds:schemaRef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 ds:uri="http://schemas.microsoft.com/office/2006/documentManagement/types"/>
    <ds:schemaRef ds:uri="c30d40c5-b373-49f1-9cd6-c7145a6392cf"/>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46577</TotalTime>
  <Words>498</Words>
  <Application>Microsoft Office PowerPoint</Application>
  <PresentationFormat>On-screen Show (4:3)</PresentationFormat>
  <Paragraphs>72</Paragraphs>
  <Slides>5</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Corbel</vt:lpstr>
      <vt:lpstr>Trebuchet MS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 Technology Development Program  EKS-DT Process Field Test</dc:title>
  <dc:creator>Ed Hanna</dc:creator>
  <cp:lastModifiedBy>Ed Hanna</cp:lastModifiedBy>
  <cp:revision>685</cp:revision>
  <dcterms:created xsi:type="dcterms:W3CDTF">2020-04-01T04:33:05Z</dcterms:created>
  <dcterms:modified xsi:type="dcterms:W3CDTF">2022-09-19T13:31:41Z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0x01010084DE49CEFF80694CAB32A90B44E832E8</vt:lpwstr>
  </property>
</Properties>
</file>